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7" r:id="rId3"/>
    <p:sldMasterId id="2147483682" r:id="rId4"/>
  </p:sldMasterIdLst>
  <p:notesMasterIdLst>
    <p:notesMasterId r:id="rId19"/>
  </p:notesMasterIdLst>
  <p:sldIdLst>
    <p:sldId id="269" r:id="rId5"/>
    <p:sldId id="258" r:id="rId6"/>
    <p:sldId id="257" r:id="rId7"/>
    <p:sldId id="329" r:id="rId8"/>
    <p:sldId id="259" r:id="rId9"/>
    <p:sldId id="260" r:id="rId10"/>
    <p:sldId id="261" r:id="rId11"/>
    <p:sldId id="262" r:id="rId12"/>
    <p:sldId id="265" r:id="rId13"/>
    <p:sldId id="263" r:id="rId14"/>
    <p:sldId id="266" r:id="rId15"/>
    <p:sldId id="264" r:id="rId16"/>
    <p:sldId id="267" r:id="rId17"/>
    <p:sldId id="268" r:id="rId18"/>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3E4907-52BE-4673-B8E6-2786603E9689}" v="17" dt="2021-09-27T13:19:52.18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101" d="100"/>
          <a:sy n="101" d="100"/>
        </p:scale>
        <p:origin x="72"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Irene%20V&#225;squez\Desktop\GO%20Retrasadas%20al%2031-07-2021%20extraccion%2010-08-2021.csv"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880-412B-B4CC-CBD1B3B2489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880-412B-B4CC-CBD1B3B24894}"/>
              </c:ext>
            </c:extLst>
          </c:dPt>
          <c:dLbls>
            <c:dLbl>
              <c:idx val="0"/>
              <c:layout>
                <c:manualLayout>
                  <c:x val="-7.2291776027996496E-2"/>
                  <c:y val="-0.22871172353455818"/>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80-412B-B4CC-CBD1B3B24894}"/>
                </c:ext>
              </c:extLst>
            </c:dLbl>
            <c:dLbl>
              <c:idx val="1"/>
              <c:layout>
                <c:manualLayout>
                  <c:x val="5.4718503937007876E-2"/>
                  <c:y val="0.14357392825896764"/>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880-412B-B4CC-CBD1B3B2489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Hoja1!$C$54:$C$55</c:f>
              <c:strCache>
                <c:ptCount val="2"/>
                <c:pt idx="0">
                  <c:v>NO ONCOLOGICA</c:v>
                </c:pt>
                <c:pt idx="1">
                  <c:v>ONCOLOGICA</c:v>
                </c:pt>
              </c:strCache>
            </c:strRef>
          </c:cat>
          <c:val>
            <c:numRef>
              <c:f>Hoja1!$D$54:$D$55</c:f>
              <c:numCache>
                <c:formatCode>General</c:formatCode>
                <c:ptCount val="2"/>
                <c:pt idx="0">
                  <c:v>106</c:v>
                </c:pt>
                <c:pt idx="1">
                  <c:v>17</c:v>
                </c:pt>
              </c:numCache>
            </c:numRef>
          </c:val>
          <c:extLst>
            <c:ext xmlns:c16="http://schemas.microsoft.com/office/drawing/2014/chart" uri="{C3380CC4-5D6E-409C-BE32-E72D297353CC}">
              <c16:uniqueId val="{00000004-D880-412B-B4CC-CBD1B3B2489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[GO Retrasadas al 31-07-2021 extraccion 10-08-2021.csv]Hoja1!TablaDinámica1</c:name>
    <c:fmtId val="8"/>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Hoja1!$B$3</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Hoja1!$A$4:$A$25</c:f>
              <c:strCache>
                <c:ptCount val="21"/>
                <c:pt idx="0">
                  <c:v>COLECISTECTOMÍA PREVENTIVA</c:v>
                </c:pt>
                <c:pt idx="1">
                  <c:v>ENFERMEDAD RENAL CRÓNICA ETAPA 4 Y 5</c:v>
                </c:pt>
                <c:pt idx="2">
                  <c:v>HIPERPLASIA DE PRÓSTATA</c:v>
                </c:pt>
                <c:pt idx="3">
                  <c:v>HERNIA NÚCLEO PULPOSO LUMBAR</c:v>
                </c:pt>
                <c:pt idx="4">
                  <c:v>CÁNCER DE MAMA</c:v>
                </c:pt>
                <c:pt idx="5">
                  <c:v>CÁNCER RENAL</c:v>
                </c:pt>
                <c:pt idx="6">
                  <c:v>ARTROSIS DE CADERAS</c:v>
                </c:pt>
                <c:pt idx="7">
                  <c:v>SALUD ORAL INTEGRAL DE LA EMBARAZADA</c:v>
                </c:pt>
                <c:pt idx="8">
                  <c:v>DISPLASIA LUXANTE DE CADERAS</c:v>
                </c:pt>
                <c:pt idx="9">
                  <c:v>CÁNCER COLORECTAL 15 AÑOS Y MÁS</c:v>
                </c:pt>
                <c:pt idx="10">
                  <c:v>ACCIDENTE CEREBROVASCULAR</c:v>
                </c:pt>
                <c:pt idx="11">
                  <c:v>MARCAPASO</c:v>
                </c:pt>
                <c:pt idx="12">
                  <c:v>TUMORES PRIMARIOS SNC</c:v>
                </c:pt>
                <c:pt idx="13">
                  <c:v>FISURA LABIOPALATINA</c:v>
                </c:pt>
                <c:pt idx="14">
                  <c:v>CÁNCER DE PULMÓN</c:v>
                </c:pt>
                <c:pt idx="15">
                  <c:v>ALIVIO DEL DOLOR</c:v>
                </c:pt>
                <c:pt idx="16">
                  <c:v>CÁNCER DE PRÓSTATA</c:v>
                </c:pt>
                <c:pt idx="17">
                  <c:v>CÁNCER GÁSTRICO</c:v>
                </c:pt>
                <c:pt idx="18">
                  <c:v>ENFERMEDAD DE ALZHEIMER Y OTRAS DEMENCIAS</c:v>
                </c:pt>
                <c:pt idx="19">
                  <c:v>CÁNCER CERVICOUTERINO</c:v>
                </c:pt>
                <c:pt idx="20">
                  <c:v>CARDIOPATÍAS CONGÉNITAS OPERABLES</c:v>
                </c:pt>
              </c:strCache>
            </c:strRef>
          </c:cat>
          <c:val>
            <c:numRef>
              <c:f>Hoja1!$B$4:$B$25</c:f>
              <c:numCache>
                <c:formatCode>General</c:formatCode>
                <c:ptCount val="21"/>
                <c:pt idx="0">
                  <c:v>44</c:v>
                </c:pt>
                <c:pt idx="1">
                  <c:v>21</c:v>
                </c:pt>
                <c:pt idx="2">
                  <c:v>18</c:v>
                </c:pt>
                <c:pt idx="3">
                  <c:v>8</c:v>
                </c:pt>
                <c:pt idx="4">
                  <c:v>5</c:v>
                </c:pt>
                <c:pt idx="5">
                  <c:v>4</c:v>
                </c:pt>
                <c:pt idx="6">
                  <c:v>3</c:v>
                </c:pt>
                <c:pt idx="7">
                  <c:v>3</c:v>
                </c:pt>
                <c:pt idx="8">
                  <c:v>3</c:v>
                </c:pt>
                <c:pt idx="9">
                  <c:v>2</c:v>
                </c:pt>
                <c:pt idx="10">
                  <c:v>2</c:v>
                </c:pt>
                <c:pt idx="11">
                  <c:v>1</c:v>
                </c:pt>
                <c:pt idx="12">
                  <c:v>1</c:v>
                </c:pt>
                <c:pt idx="13">
                  <c:v>1</c:v>
                </c:pt>
                <c:pt idx="14">
                  <c:v>1</c:v>
                </c:pt>
                <c:pt idx="15">
                  <c:v>1</c:v>
                </c:pt>
                <c:pt idx="16">
                  <c:v>1</c:v>
                </c:pt>
                <c:pt idx="17">
                  <c:v>1</c:v>
                </c:pt>
                <c:pt idx="18">
                  <c:v>1</c:v>
                </c:pt>
                <c:pt idx="19">
                  <c:v>1</c:v>
                </c:pt>
                <c:pt idx="20">
                  <c:v>1</c:v>
                </c:pt>
              </c:numCache>
            </c:numRef>
          </c:val>
          <c:extLst>
            <c:ext xmlns:c16="http://schemas.microsoft.com/office/drawing/2014/chart" uri="{C3380CC4-5D6E-409C-BE32-E72D297353CC}">
              <c16:uniqueId val="{00000000-FE4E-46DA-8C31-33C1F91E5535}"/>
            </c:ext>
          </c:extLst>
        </c:ser>
        <c:dLbls>
          <c:showLegendKey val="0"/>
          <c:showVal val="0"/>
          <c:showCatName val="0"/>
          <c:showSerName val="0"/>
          <c:showPercent val="0"/>
          <c:showBubbleSize val="0"/>
        </c:dLbls>
        <c:gapWidth val="219"/>
        <c:overlap val="-27"/>
        <c:axId val="539010712"/>
        <c:axId val="539007760"/>
      </c:barChart>
      <c:catAx>
        <c:axId val="539010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39007760"/>
        <c:crosses val="autoZero"/>
        <c:auto val="1"/>
        <c:lblAlgn val="ctr"/>
        <c:lblOffset val="100"/>
        <c:noMultiLvlLbl val="0"/>
      </c:catAx>
      <c:valAx>
        <c:axId val="539007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39010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a:t>CNE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manualLayout>
          <c:layoutTarget val="inner"/>
          <c:xMode val="edge"/>
          <c:yMode val="edge"/>
          <c:x val="0.10265147924470606"/>
          <c:y val="0.13801376597836776"/>
          <c:w val="0.87404754988150757"/>
          <c:h val="0.76287800308147324"/>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bg2"/>
              </a:solidFill>
              <a:ln>
                <a:noFill/>
              </a:ln>
              <a:effectLst/>
            </c:spPr>
            <c:extLst>
              <c:ext xmlns:c16="http://schemas.microsoft.com/office/drawing/2014/chart" uri="{C3380CC4-5D6E-409C-BE32-E72D297353CC}">
                <c16:uniqueId val="{00000001-7045-4849-B699-85018335C704}"/>
              </c:ext>
            </c:extLst>
          </c:dPt>
          <c:dPt>
            <c:idx val="2"/>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3-7045-4849-B699-85018335C704}"/>
              </c:ext>
            </c:extLst>
          </c:dPt>
          <c:dPt>
            <c:idx val="3"/>
            <c:invertIfNegative val="0"/>
            <c:bubble3D val="0"/>
            <c:spPr>
              <a:solidFill>
                <a:schemeClr val="accent1"/>
              </a:solidFill>
              <a:ln>
                <a:solidFill>
                  <a:schemeClr val="accent6">
                    <a:lumMod val="60000"/>
                    <a:lumOff val="40000"/>
                  </a:schemeClr>
                </a:solidFill>
              </a:ln>
              <a:effectLst/>
            </c:spPr>
            <c:extLst>
              <c:ext xmlns:c16="http://schemas.microsoft.com/office/drawing/2014/chart" uri="{C3380CC4-5D6E-409C-BE32-E72D297353CC}">
                <c16:uniqueId val="{00000005-7045-4849-B699-85018335C704}"/>
              </c:ext>
            </c:extLst>
          </c:dPt>
          <c:dPt>
            <c:idx val="4"/>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7-7045-4849-B699-85018335C704}"/>
              </c:ext>
            </c:extLst>
          </c:dPt>
          <c:cat>
            <c:strRef>
              <c:f>Hoja1!$B$19:$G$19</c:f>
              <c:strCache>
                <c:ptCount val="6"/>
                <c:pt idx="0">
                  <c:v>LB registro </c:v>
                </c:pt>
                <c:pt idx="1">
                  <c:v>LB días</c:v>
                </c:pt>
                <c:pt idx="2">
                  <c:v>Junio </c:v>
                </c:pt>
                <c:pt idx="3">
                  <c:v>Junio</c:v>
                </c:pt>
                <c:pt idx="4">
                  <c:v>Agosto</c:v>
                </c:pt>
                <c:pt idx="5">
                  <c:v>Agosto</c:v>
                </c:pt>
              </c:strCache>
            </c:strRef>
          </c:cat>
          <c:val>
            <c:numRef>
              <c:f>Hoja1!$B$20:$G$20</c:f>
              <c:numCache>
                <c:formatCode>General</c:formatCode>
                <c:ptCount val="6"/>
                <c:pt idx="0">
                  <c:v>20969</c:v>
                </c:pt>
                <c:pt idx="1">
                  <c:v>473</c:v>
                </c:pt>
                <c:pt idx="2">
                  <c:v>42339</c:v>
                </c:pt>
                <c:pt idx="3">
                  <c:v>868</c:v>
                </c:pt>
                <c:pt idx="4">
                  <c:v>33404</c:v>
                </c:pt>
                <c:pt idx="5">
                  <c:v>783</c:v>
                </c:pt>
              </c:numCache>
            </c:numRef>
          </c:val>
          <c:extLst>
            <c:ext xmlns:c16="http://schemas.microsoft.com/office/drawing/2014/chart" uri="{C3380CC4-5D6E-409C-BE32-E72D297353CC}">
              <c16:uniqueId val="{00000008-7045-4849-B699-85018335C704}"/>
            </c:ext>
          </c:extLst>
        </c:ser>
        <c:dLbls>
          <c:showLegendKey val="0"/>
          <c:showVal val="0"/>
          <c:showCatName val="0"/>
          <c:showSerName val="0"/>
          <c:showPercent val="0"/>
          <c:showBubbleSize val="0"/>
        </c:dLbls>
        <c:gapWidth val="219"/>
        <c:overlap val="-27"/>
        <c:axId val="613986351"/>
        <c:axId val="1171333407"/>
      </c:barChart>
      <c:catAx>
        <c:axId val="6139863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171333407"/>
        <c:crosses val="autoZero"/>
        <c:auto val="1"/>
        <c:lblAlgn val="ctr"/>
        <c:lblOffset val="100"/>
        <c:noMultiLvlLbl val="0"/>
      </c:catAx>
      <c:valAx>
        <c:axId val="11713334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61398635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a:t>Odontológico</a:t>
            </a:r>
          </a:p>
        </c:rich>
      </c:tx>
      <c:layout>
        <c:manualLayout>
          <c:xMode val="edge"/>
          <c:yMode val="edge"/>
          <c:x val="0.35134711286089237"/>
          <c:y val="1.851851851851851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bg2"/>
              </a:solidFill>
              <a:ln>
                <a:noFill/>
              </a:ln>
              <a:effectLst/>
            </c:spPr>
            <c:extLst>
              <c:ext xmlns:c16="http://schemas.microsoft.com/office/drawing/2014/chart" uri="{C3380CC4-5D6E-409C-BE32-E72D297353CC}">
                <c16:uniqueId val="{00000001-B4A5-45AC-9B9A-69753CACA6C1}"/>
              </c:ext>
            </c:extLst>
          </c:dPt>
          <c:dPt>
            <c:idx val="1"/>
            <c:invertIfNegative val="0"/>
            <c:bubble3D val="0"/>
            <c:spPr>
              <a:solidFill>
                <a:schemeClr val="bg2"/>
              </a:solidFill>
              <a:ln>
                <a:noFill/>
              </a:ln>
              <a:effectLst/>
            </c:spPr>
            <c:extLst>
              <c:ext xmlns:c16="http://schemas.microsoft.com/office/drawing/2014/chart" uri="{C3380CC4-5D6E-409C-BE32-E72D297353CC}">
                <c16:uniqueId val="{00000003-B4A5-45AC-9B9A-69753CACA6C1}"/>
              </c:ext>
            </c:extLst>
          </c:dPt>
          <c:dPt>
            <c:idx val="2"/>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5-B4A5-45AC-9B9A-69753CACA6C1}"/>
              </c:ext>
            </c:extLst>
          </c:dPt>
          <c:dPt>
            <c:idx val="3"/>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7-B4A5-45AC-9B9A-69753CACA6C1}"/>
              </c:ext>
            </c:extLst>
          </c:dPt>
          <c:dPt>
            <c:idx val="4"/>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9-B4A5-45AC-9B9A-69753CACA6C1}"/>
              </c:ext>
            </c:extLst>
          </c:dPt>
          <c:dPt>
            <c:idx val="5"/>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B-B4A5-45AC-9B9A-69753CACA6C1}"/>
              </c:ext>
            </c:extLst>
          </c:dPt>
          <c:cat>
            <c:strRef>
              <c:f>Hoja2!$D$17:$I$17</c:f>
              <c:strCache>
                <c:ptCount val="6"/>
                <c:pt idx="0">
                  <c:v>LB Registros </c:v>
                </c:pt>
                <c:pt idx="1">
                  <c:v>Lb Días</c:v>
                </c:pt>
                <c:pt idx="2">
                  <c:v>Junio</c:v>
                </c:pt>
                <c:pt idx="3">
                  <c:v>Junio</c:v>
                </c:pt>
                <c:pt idx="4">
                  <c:v>Agosto </c:v>
                </c:pt>
                <c:pt idx="5">
                  <c:v>Agosto </c:v>
                </c:pt>
              </c:strCache>
            </c:strRef>
          </c:cat>
          <c:val>
            <c:numRef>
              <c:f>Hoja2!$D$18:$I$18</c:f>
              <c:numCache>
                <c:formatCode>General</c:formatCode>
                <c:ptCount val="6"/>
                <c:pt idx="0" formatCode="#,##0">
                  <c:v>4799</c:v>
                </c:pt>
                <c:pt idx="1">
                  <c:v>648</c:v>
                </c:pt>
                <c:pt idx="2" formatCode="#,##0">
                  <c:v>7738</c:v>
                </c:pt>
                <c:pt idx="3">
                  <c:v>851</c:v>
                </c:pt>
                <c:pt idx="4" formatCode="#,##0">
                  <c:v>5928</c:v>
                </c:pt>
                <c:pt idx="5" formatCode="#,##0">
                  <c:v>774.15806342780024</c:v>
                </c:pt>
              </c:numCache>
            </c:numRef>
          </c:val>
          <c:extLst>
            <c:ext xmlns:c16="http://schemas.microsoft.com/office/drawing/2014/chart" uri="{C3380CC4-5D6E-409C-BE32-E72D297353CC}">
              <c16:uniqueId val="{0000000C-B4A5-45AC-9B9A-69753CACA6C1}"/>
            </c:ext>
          </c:extLst>
        </c:ser>
        <c:dLbls>
          <c:showLegendKey val="0"/>
          <c:showVal val="0"/>
          <c:showCatName val="0"/>
          <c:showSerName val="0"/>
          <c:showPercent val="0"/>
          <c:showBubbleSize val="0"/>
        </c:dLbls>
        <c:gapWidth val="219"/>
        <c:overlap val="-27"/>
        <c:axId val="1058957759"/>
        <c:axId val="1056196479"/>
      </c:barChart>
      <c:catAx>
        <c:axId val="1058957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056196479"/>
        <c:crosses val="autoZero"/>
        <c:auto val="1"/>
        <c:lblAlgn val="ctr"/>
        <c:lblOffset val="100"/>
        <c:noMultiLvlLbl val="0"/>
      </c:catAx>
      <c:valAx>
        <c:axId val="10561964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05895775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dirty="0" err="1"/>
              <a:t>Qx</a:t>
            </a:r>
            <a:endParaRPr lang="es-CL"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bg2"/>
              </a:solidFill>
              <a:ln>
                <a:noFill/>
              </a:ln>
              <a:effectLst/>
            </c:spPr>
            <c:extLst>
              <c:ext xmlns:c16="http://schemas.microsoft.com/office/drawing/2014/chart" uri="{C3380CC4-5D6E-409C-BE32-E72D297353CC}">
                <c16:uniqueId val="{00000001-36FC-4B4F-B821-97B1484B4599}"/>
              </c:ext>
            </c:extLst>
          </c:dPt>
          <c:dPt>
            <c:idx val="1"/>
            <c:invertIfNegative val="0"/>
            <c:bubble3D val="0"/>
            <c:spPr>
              <a:solidFill>
                <a:schemeClr val="bg2"/>
              </a:solidFill>
              <a:ln>
                <a:noFill/>
              </a:ln>
              <a:effectLst/>
            </c:spPr>
            <c:extLst>
              <c:ext xmlns:c16="http://schemas.microsoft.com/office/drawing/2014/chart" uri="{C3380CC4-5D6E-409C-BE32-E72D297353CC}">
                <c16:uniqueId val="{00000003-36FC-4B4F-B821-97B1484B4599}"/>
              </c:ext>
            </c:extLst>
          </c:dPt>
          <c:dPt>
            <c:idx val="2"/>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5-36FC-4B4F-B821-97B1484B4599}"/>
              </c:ext>
            </c:extLst>
          </c:dPt>
          <c:dPt>
            <c:idx val="3"/>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7-36FC-4B4F-B821-97B1484B4599}"/>
              </c:ext>
            </c:extLst>
          </c:dPt>
          <c:dPt>
            <c:idx val="4"/>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9-36FC-4B4F-B821-97B1484B4599}"/>
              </c:ext>
            </c:extLst>
          </c:dPt>
          <c:dPt>
            <c:idx val="5"/>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B-36FC-4B4F-B821-97B1484B4599}"/>
              </c:ext>
            </c:extLst>
          </c:dPt>
          <c:cat>
            <c:strRef>
              <c:f>Hoja3!$B$24:$G$24</c:f>
              <c:strCache>
                <c:ptCount val="6"/>
                <c:pt idx="0">
                  <c:v>LB Registros </c:v>
                </c:pt>
                <c:pt idx="1">
                  <c:v>Lb Días</c:v>
                </c:pt>
                <c:pt idx="2">
                  <c:v>Junio</c:v>
                </c:pt>
                <c:pt idx="3">
                  <c:v>Junio</c:v>
                </c:pt>
                <c:pt idx="4">
                  <c:v>Agosto </c:v>
                </c:pt>
                <c:pt idx="5">
                  <c:v>Agosto </c:v>
                </c:pt>
              </c:strCache>
            </c:strRef>
          </c:cat>
          <c:val>
            <c:numRef>
              <c:f>Hoja3!$B$25:$G$25</c:f>
              <c:numCache>
                <c:formatCode>General</c:formatCode>
                <c:ptCount val="6"/>
                <c:pt idx="0" formatCode="#,##0">
                  <c:v>4545</c:v>
                </c:pt>
                <c:pt idx="1">
                  <c:v>587</c:v>
                </c:pt>
                <c:pt idx="2" formatCode="#,##0">
                  <c:v>4523</c:v>
                </c:pt>
                <c:pt idx="3">
                  <c:v>707</c:v>
                </c:pt>
                <c:pt idx="4" formatCode="#,##0">
                  <c:v>4304</c:v>
                </c:pt>
                <c:pt idx="5" formatCode="#,##0">
                  <c:v>681.99465613382904</c:v>
                </c:pt>
              </c:numCache>
            </c:numRef>
          </c:val>
          <c:extLst>
            <c:ext xmlns:c16="http://schemas.microsoft.com/office/drawing/2014/chart" uri="{C3380CC4-5D6E-409C-BE32-E72D297353CC}">
              <c16:uniqueId val="{0000000C-36FC-4B4F-B821-97B1484B4599}"/>
            </c:ext>
          </c:extLst>
        </c:ser>
        <c:dLbls>
          <c:showLegendKey val="0"/>
          <c:showVal val="0"/>
          <c:showCatName val="0"/>
          <c:showSerName val="0"/>
          <c:showPercent val="0"/>
          <c:showBubbleSize val="0"/>
        </c:dLbls>
        <c:gapWidth val="219"/>
        <c:overlap val="-27"/>
        <c:axId val="613947151"/>
        <c:axId val="1171449471"/>
      </c:barChart>
      <c:catAx>
        <c:axId val="613947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171449471"/>
        <c:crosses val="autoZero"/>
        <c:auto val="1"/>
        <c:lblAlgn val="ctr"/>
        <c:lblOffset val="100"/>
        <c:noMultiLvlLbl val="0"/>
      </c:catAx>
      <c:valAx>
        <c:axId val="11714494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61394715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98C309-4349-4F7A-A5F5-FD4E9B33B748}" type="datetimeFigureOut">
              <a:rPr lang="es-CL" smtClean="0"/>
              <a:t>27-09-2021</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723FDA-7C65-4326-81D3-9284EBB5519A}" type="slidenum">
              <a:rPr lang="es-CL" smtClean="0"/>
              <a:t>‹Nº›</a:t>
            </a:fld>
            <a:endParaRPr lang="es-CL"/>
          </a:p>
        </p:txBody>
      </p:sp>
    </p:spTree>
    <p:extLst>
      <p:ext uri="{BB962C8B-B14F-4D97-AF65-F5344CB8AC3E}">
        <p14:creationId xmlns:p14="http://schemas.microsoft.com/office/powerpoint/2010/main" val="154064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4" name="Shape 164"/>
          <p:cNvSpPr txBox="1">
            <a:spLocks noGrp="1"/>
          </p:cNvSpPr>
          <p:nvPr>
            <p:ph type="body" idx="1"/>
          </p:nvPr>
        </p:nvSpPr>
        <p:spPr>
          <a:xfrm>
            <a:off x="679768" y="4715153"/>
            <a:ext cx="5438140" cy="4466987"/>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65" name="Shape 165"/>
          <p:cNvSpPr txBox="1">
            <a:spLocks noGrp="1"/>
          </p:cNvSpPr>
          <p:nvPr>
            <p:ph type="sldNum" idx="12"/>
          </p:nvPr>
        </p:nvSpPr>
        <p:spPr>
          <a:xfrm>
            <a:off x="3850443" y="9428584"/>
            <a:ext cx="2945659" cy="496332"/>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E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97013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00201"/>
            <a:ext cx="10363200" cy="936625"/>
          </a:xfrm>
          <a:prstGeom prst="rect">
            <a:avLst/>
          </a:prstGeom>
        </p:spPr>
        <p:txBody>
          <a:bodyPr/>
          <a:lstStyle>
            <a:lvl1pPr marL="0" marR="0" indent="0" algn="l" defTabSz="457200" rtl="0" eaLnBrk="1" fontAlgn="auto" latinLnBrk="0" hangingPunct="1">
              <a:lnSpc>
                <a:spcPct val="100000"/>
              </a:lnSpc>
              <a:spcBef>
                <a:spcPct val="0"/>
              </a:spcBef>
              <a:spcAft>
                <a:spcPts val="0"/>
              </a:spcAft>
              <a:tabLst/>
              <a:defRPr sz="4400"/>
            </a:lvl1pPr>
          </a:lstStyle>
          <a:p>
            <a:pPr lvl="0"/>
            <a:r>
              <a:rPr lang="en-US" noProof="0" dirty="0"/>
              <a:t>Click to edit Master title style</a:t>
            </a:r>
          </a:p>
        </p:txBody>
      </p:sp>
      <p:sp>
        <p:nvSpPr>
          <p:cNvPr id="3" name="Subtitle 2"/>
          <p:cNvSpPr>
            <a:spLocks noGrp="1"/>
          </p:cNvSpPr>
          <p:nvPr>
            <p:ph type="subTitle" idx="1"/>
          </p:nvPr>
        </p:nvSpPr>
        <p:spPr>
          <a:xfrm>
            <a:off x="609600" y="2590800"/>
            <a:ext cx="8534400" cy="6096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a:solidFill>
                <a:prstClr val="white"/>
              </a:solidFill>
              <a:ea typeface="ヒラギノ角ゴ Pro W3" charset="0"/>
              <a:cs typeface="ヒラギノ角ゴ Pro W3"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defTabSz="457200" fontAlgn="base">
              <a:spcBef>
                <a:spcPct val="0"/>
              </a:spcBef>
              <a:spcAft>
                <a:spcPct val="0"/>
              </a:spcAft>
              <a:defRPr/>
            </a:pPr>
            <a:r>
              <a:rPr lang="es-CL">
                <a:solidFill>
                  <a:prstClr val="white"/>
                </a:solidFill>
              </a:rPr>
              <a:t>Subdireccion Gestión Cuidado del Paciente</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C21E9D24-368F-1442-B4D0-D75EA54D2793}" type="slidenum">
              <a:rPr lang="en-US" smtClean="0">
                <a:solidFill>
                  <a:prstClr val="white"/>
                </a:solidFill>
                <a:ea typeface="ヒラギノ角ゴ Pro W3" charset="0"/>
                <a:cs typeface="ヒラギノ角ゴ Pro W3" charset="0"/>
              </a:rPr>
              <a:pPr defTabSz="457200" fontAlgn="base">
                <a:spcBef>
                  <a:spcPct val="0"/>
                </a:spcBef>
                <a:spcAft>
                  <a:spcPct val="0"/>
                </a:spcAft>
              </a:pPr>
              <a:t>‹Nº›</a:t>
            </a:fld>
            <a:endParaRPr lang="en-US">
              <a:solidFill>
                <a:prstClr val="white"/>
              </a:solidFill>
              <a:ea typeface="ヒラギノ角ゴ Pro W3" charset="0"/>
              <a:cs typeface="ヒラギノ角ゴ Pro W3" charset="0"/>
            </a:endParaRPr>
          </a:p>
        </p:txBody>
      </p:sp>
    </p:spTree>
    <p:extLst>
      <p:ext uri="{BB962C8B-B14F-4D97-AF65-F5344CB8AC3E}">
        <p14:creationId xmlns:p14="http://schemas.microsoft.com/office/powerpoint/2010/main" val="361341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p:cNvSpPr>
            <a:spLocks noGrp="1"/>
          </p:cNvSpPr>
          <p:nvPr>
            <p:ph type="ftr" sz="quarter" idx="10"/>
          </p:nvPr>
        </p:nvSpPr>
        <p:spPr/>
        <p:txBody>
          <a:bodyPr/>
          <a:lstStyle>
            <a:lvl1pPr>
              <a:defRPr/>
            </a:lvl1pPr>
          </a:lstStyle>
          <a:p>
            <a:pPr>
              <a:defRPr/>
            </a:pPr>
            <a:r>
              <a:rPr lang="es-CL"/>
              <a:t>Subdireccion Gestión Cuidado del Paciente</a:t>
            </a:r>
          </a:p>
        </p:txBody>
      </p:sp>
      <p:sp>
        <p:nvSpPr>
          <p:cNvPr id="4" name="Slide Number Placeholder 4"/>
          <p:cNvSpPr>
            <a:spLocks noGrp="1"/>
          </p:cNvSpPr>
          <p:nvPr>
            <p:ph type="sldNum" sz="quarter" idx="11"/>
          </p:nvPr>
        </p:nvSpPr>
        <p:spPr/>
        <p:txBody>
          <a:bodyPr/>
          <a:lstStyle>
            <a:lvl1pPr>
              <a:defRPr/>
            </a:lvl1pPr>
          </a:lstStyle>
          <a:p>
            <a:fld id="{345675C8-4A56-DD49-902E-66793AB50389}" type="slidenum">
              <a:rPr lang="en-US"/>
              <a:pPr/>
              <a:t>‹Nº›</a:t>
            </a:fld>
            <a:endParaRPr lang="en-US"/>
          </a:p>
        </p:txBody>
      </p:sp>
    </p:spTree>
    <p:extLst>
      <p:ext uri="{BB962C8B-B14F-4D97-AF65-F5344CB8AC3E}">
        <p14:creationId xmlns:p14="http://schemas.microsoft.com/office/powerpoint/2010/main" val="1810773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r>
              <a:rPr lang="es-CL"/>
              <a:t>Subdireccion Gestión Cuidado del Paciente</a:t>
            </a:r>
          </a:p>
        </p:txBody>
      </p:sp>
      <p:sp>
        <p:nvSpPr>
          <p:cNvPr id="3" name="Slide Number Placeholder 3"/>
          <p:cNvSpPr>
            <a:spLocks noGrp="1"/>
          </p:cNvSpPr>
          <p:nvPr>
            <p:ph type="sldNum" sz="quarter" idx="11"/>
          </p:nvPr>
        </p:nvSpPr>
        <p:spPr/>
        <p:txBody>
          <a:bodyPr/>
          <a:lstStyle>
            <a:lvl1pPr>
              <a:defRPr/>
            </a:lvl1pPr>
          </a:lstStyle>
          <a:p>
            <a:fld id="{08A0C482-0F1F-ED47-9A55-C94A2B8D8359}" type="slidenum">
              <a:rPr lang="en-US"/>
              <a:pPr/>
              <a:t>‹Nº›</a:t>
            </a:fld>
            <a:endParaRPr lang="en-US"/>
          </a:p>
        </p:txBody>
      </p:sp>
    </p:spTree>
    <p:extLst>
      <p:ext uri="{BB962C8B-B14F-4D97-AF65-F5344CB8AC3E}">
        <p14:creationId xmlns:p14="http://schemas.microsoft.com/office/powerpoint/2010/main" val="2489565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a:lvl1pPr>
          </a:lstStyle>
          <a:p>
            <a:pPr>
              <a:defRPr/>
            </a:pPr>
            <a:r>
              <a:rPr lang="es-CL"/>
              <a:t>Subdireccion Gestión Cuidado del Paciente</a:t>
            </a:r>
          </a:p>
        </p:txBody>
      </p:sp>
      <p:sp>
        <p:nvSpPr>
          <p:cNvPr id="6" name="Slide Number Placeholder 6"/>
          <p:cNvSpPr>
            <a:spLocks noGrp="1"/>
          </p:cNvSpPr>
          <p:nvPr>
            <p:ph type="sldNum" sz="quarter" idx="11"/>
          </p:nvPr>
        </p:nvSpPr>
        <p:spPr/>
        <p:txBody>
          <a:bodyPr/>
          <a:lstStyle>
            <a:lvl1pPr>
              <a:defRPr/>
            </a:lvl1pPr>
          </a:lstStyle>
          <a:p>
            <a:fld id="{0EB03173-DCFE-7547-BD66-530F9DA84093}" type="slidenum">
              <a:rPr lang="en-US"/>
              <a:pPr/>
              <a:t>‹Nº›</a:t>
            </a:fld>
            <a:endParaRPr lang="en-US"/>
          </a:p>
        </p:txBody>
      </p:sp>
    </p:spTree>
    <p:extLst>
      <p:ext uri="{BB962C8B-B14F-4D97-AF65-F5344CB8AC3E}">
        <p14:creationId xmlns:p14="http://schemas.microsoft.com/office/powerpoint/2010/main" val="2048986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a:lvl1pPr>
          </a:lstStyle>
          <a:p>
            <a:pPr>
              <a:defRPr/>
            </a:pPr>
            <a:r>
              <a:rPr lang="es-CL"/>
              <a:t>Subdireccion Gestión Cuidado del Paciente</a:t>
            </a:r>
          </a:p>
        </p:txBody>
      </p:sp>
      <p:sp>
        <p:nvSpPr>
          <p:cNvPr id="6" name="Slide Number Placeholder 6"/>
          <p:cNvSpPr>
            <a:spLocks noGrp="1"/>
          </p:cNvSpPr>
          <p:nvPr>
            <p:ph type="sldNum" sz="quarter" idx="11"/>
          </p:nvPr>
        </p:nvSpPr>
        <p:spPr/>
        <p:txBody>
          <a:bodyPr/>
          <a:lstStyle>
            <a:lvl1pPr>
              <a:defRPr/>
            </a:lvl1pPr>
          </a:lstStyle>
          <a:p>
            <a:fld id="{62AF6C57-9AF6-DF4A-8BFA-2E58915598BF}" type="slidenum">
              <a:rPr lang="en-US"/>
              <a:pPr/>
              <a:t>‹Nº›</a:t>
            </a:fld>
            <a:endParaRPr lang="en-US"/>
          </a:p>
        </p:txBody>
      </p:sp>
    </p:spTree>
    <p:extLst>
      <p:ext uri="{BB962C8B-B14F-4D97-AF65-F5344CB8AC3E}">
        <p14:creationId xmlns:p14="http://schemas.microsoft.com/office/powerpoint/2010/main" val="3285510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r>
              <a:rPr lang="es-CL"/>
              <a:t>Subdireccion Gestión Cuidado del Paciente</a:t>
            </a:r>
          </a:p>
        </p:txBody>
      </p:sp>
      <p:sp>
        <p:nvSpPr>
          <p:cNvPr id="5" name="Slide Number Placeholder 5"/>
          <p:cNvSpPr>
            <a:spLocks noGrp="1"/>
          </p:cNvSpPr>
          <p:nvPr>
            <p:ph type="sldNum" sz="quarter" idx="11"/>
          </p:nvPr>
        </p:nvSpPr>
        <p:spPr/>
        <p:txBody>
          <a:bodyPr/>
          <a:lstStyle>
            <a:lvl1pPr>
              <a:defRPr/>
            </a:lvl1pPr>
          </a:lstStyle>
          <a:p>
            <a:fld id="{AFCAEE33-AECD-5F47-80A2-94A8B024AD6E}" type="slidenum">
              <a:rPr lang="en-US"/>
              <a:pPr/>
              <a:t>‹Nº›</a:t>
            </a:fld>
            <a:endParaRPr lang="en-US"/>
          </a:p>
        </p:txBody>
      </p:sp>
    </p:spTree>
    <p:extLst>
      <p:ext uri="{BB962C8B-B14F-4D97-AF65-F5344CB8AC3E}">
        <p14:creationId xmlns:p14="http://schemas.microsoft.com/office/powerpoint/2010/main" val="2603527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r>
              <a:rPr lang="es-CL"/>
              <a:t>Subdireccion Gestión Cuidado del Paciente</a:t>
            </a:r>
          </a:p>
        </p:txBody>
      </p:sp>
      <p:sp>
        <p:nvSpPr>
          <p:cNvPr id="5" name="Slide Number Placeholder 5"/>
          <p:cNvSpPr>
            <a:spLocks noGrp="1"/>
          </p:cNvSpPr>
          <p:nvPr>
            <p:ph type="sldNum" sz="quarter" idx="11"/>
          </p:nvPr>
        </p:nvSpPr>
        <p:spPr/>
        <p:txBody>
          <a:bodyPr/>
          <a:lstStyle>
            <a:lvl1pPr>
              <a:defRPr/>
            </a:lvl1pPr>
          </a:lstStyle>
          <a:p>
            <a:fld id="{5E11C1E1-50D7-7E47-A28D-0AF42783CE08}" type="slidenum">
              <a:rPr lang="en-US"/>
              <a:pPr/>
              <a:t>‹Nº›</a:t>
            </a:fld>
            <a:endParaRPr lang="en-US"/>
          </a:p>
        </p:txBody>
      </p:sp>
    </p:spTree>
    <p:extLst>
      <p:ext uri="{BB962C8B-B14F-4D97-AF65-F5344CB8AC3E}">
        <p14:creationId xmlns:p14="http://schemas.microsoft.com/office/powerpoint/2010/main" val="2506868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
        <p:cNvGrpSpPr/>
        <p:nvPr/>
      </p:nvGrpSpPr>
      <p:grpSpPr>
        <a:xfrm>
          <a:off x="0" y="0"/>
          <a:ext cx="0" cy="0"/>
          <a:chOff x="0" y="0"/>
          <a:chExt cx="0" cy="0"/>
        </a:xfrm>
      </p:grpSpPr>
    </p:spTree>
    <p:extLst>
      <p:ext uri="{BB962C8B-B14F-4D97-AF65-F5344CB8AC3E}">
        <p14:creationId xmlns:p14="http://schemas.microsoft.com/office/powerpoint/2010/main" val="244729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
        <p:cNvGrpSpPr/>
        <p:nvPr/>
      </p:nvGrpSpPr>
      <p:grpSpPr>
        <a:xfrm>
          <a:off x="0" y="0"/>
          <a:ext cx="0" cy="0"/>
          <a:chOff x="0" y="0"/>
          <a:chExt cx="0" cy="0"/>
        </a:xfrm>
      </p:grpSpPr>
    </p:spTree>
    <p:extLst>
      <p:ext uri="{BB962C8B-B14F-4D97-AF65-F5344CB8AC3E}">
        <p14:creationId xmlns:p14="http://schemas.microsoft.com/office/powerpoint/2010/main" val="2312410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9"/>
        <p:cNvGrpSpPr/>
        <p:nvPr/>
      </p:nvGrpSpPr>
      <p:grpSpPr>
        <a:xfrm>
          <a:off x="0" y="0"/>
          <a:ext cx="0" cy="0"/>
          <a:chOff x="0" y="0"/>
          <a:chExt cx="0" cy="0"/>
        </a:xfrm>
      </p:grpSpPr>
    </p:spTree>
    <p:extLst>
      <p:ext uri="{BB962C8B-B14F-4D97-AF65-F5344CB8AC3E}">
        <p14:creationId xmlns:p14="http://schemas.microsoft.com/office/powerpoint/2010/main" val="1755753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Tree>
    <p:extLst>
      <p:ext uri="{BB962C8B-B14F-4D97-AF65-F5344CB8AC3E}">
        <p14:creationId xmlns:p14="http://schemas.microsoft.com/office/powerpoint/2010/main" val="1819048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a:solidFill>
                <a:prstClr val="white"/>
              </a:solidFill>
              <a:ea typeface="ヒラギノ角ゴ Pro W3" charset="0"/>
              <a:cs typeface="ヒラギノ角ゴ Pro W3"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defTabSz="457200" fontAlgn="base">
              <a:spcBef>
                <a:spcPct val="0"/>
              </a:spcBef>
              <a:spcAft>
                <a:spcPct val="0"/>
              </a:spcAft>
              <a:defRPr/>
            </a:pPr>
            <a:r>
              <a:rPr lang="es-CL">
                <a:solidFill>
                  <a:prstClr val="white"/>
                </a:solidFill>
              </a:rPr>
              <a:t>Subdireccion Gestión Cuidado del Paciente</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12B16F8A-DC13-8649-9C3E-202200F767EC}" type="slidenum">
              <a:rPr lang="en-US" smtClean="0">
                <a:solidFill>
                  <a:prstClr val="white"/>
                </a:solidFill>
                <a:ea typeface="ヒラギノ角ゴ Pro W3" charset="0"/>
                <a:cs typeface="ヒラギノ角ゴ Pro W3" charset="0"/>
              </a:rPr>
              <a:pPr defTabSz="457200" fontAlgn="base">
                <a:spcBef>
                  <a:spcPct val="0"/>
                </a:spcBef>
                <a:spcAft>
                  <a:spcPct val="0"/>
                </a:spcAft>
              </a:pPr>
              <a:t>‹Nº›</a:t>
            </a:fld>
            <a:endParaRPr lang="en-US">
              <a:solidFill>
                <a:prstClr val="white"/>
              </a:solidFill>
              <a:ea typeface="ヒラギノ角ゴ Pro W3" charset="0"/>
              <a:cs typeface="ヒラギノ角ゴ Pro W3" charset="0"/>
            </a:endParaRPr>
          </a:p>
        </p:txBody>
      </p:sp>
    </p:spTree>
    <p:extLst>
      <p:ext uri="{BB962C8B-B14F-4D97-AF65-F5344CB8AC3E}">
        <p14:creationId xmlns:p14="http://schemas.microsoft.com/office/powerpoint/2010/main" val="2714146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203200" y="152400"/>
            <a:ext cx="10886000" cy="1143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1pPr>
            <a:lvl2pPr marR="0" lvl="1"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2pPr>
            <a:lvl3pPr marR="0" lvl="2"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3pPr>
            <a:lvl4pPr marR="0" lvl="3"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4pPr>
            <a:lvl5pPr marR="0" lvl="4"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5pPr>
            <a:lvl6pPr marR="0" lvl="5"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6pPr>
            <a:lvl7pPr marR="0" lvl="6"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7pPr>
            <a:lvl8pPr marR="0" lvl="7"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8pPr>
            <a:lvl9pPr marR="0" lvl="8"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9pPr>
          </a:lstStyle>
          <a:p>
            <a:endParaRPr/>
          </a:p>
        </p:txBody>
      </p:sp>
      <p:sp>
        <p:nvSpPr>
          <p:cNvPr id="107" name="Shape 107"/>
          <p:cNvSpPr txBox="1">
            <a:spLocks noGrp="1"/>
          </p:cNvSpPr>
          <p:nvPr>
            <p:ph type="body" idx="1"/>
          </p:nvPr>
        </p:nvSpPr>
        <p:spPr>
          <a:xfrm>
            <a:off x="203200" y="1477963"/>
            <a:ext cx="10902800" cy="4526100"/>
          </a:xfrm>
          <a:prstGeom prst="rect">
            <a:avLst/>
          </a:prstGeom>
          <a:noFill/>
          <a:ln>
            <a:noFill/>
          </a:ln>
        </p:spPr>
        <p:txBody>
          <a:bodyPr spcFirstLastPara="1" wrap="square" lIns="91425" tIns="91425" rIns="91425" bIns="91425" anchor="t" anchorCtr="0"/>
          <a:lstStyle>
            <a:lvl1pPr marL="457200" marR="0" lvl="0" indent="-355600" algn="l" rtl="0">
              <a:spcBef>
                <a:spcPts val="400"/>
              </a:spcBef>
              <a:spcAft>
                <a:spcPts val="0"/>
              </a:spcAft>
              <a:buClr>
                <a:srgbClr val="595959"/>
              </a:buClr>
              <a:buSzPts val="2000"/>
              <a:buFont typeface="Arial"/>
              <a:buChar char="•"/>
              <a:defRPr sz="2000" b="0" i="0" u="none" strike="noStrike" cap="none">
                <a:solidFill>
                  <a:srgbClr val="595959"/>
                </a:solidFill>
                <a:latin typeface="Verdana"/>
                <a:ea typeface="Verdana"/>
                <a:cs typeface="Verdana"/>
                <a:sym typeface="Verdana"/>
              </a:defRPr>
            </a:lvl1pPr>
            <a:lvl2pPr marL="914400" marR="0" lvl="1" indent="-406400" algn="l" rtl="0">
              <a:spcBef>
                <a:spcPts val="560"/>
              </a:spcBef>
              <a:spcAft>
                <a:spcPts val="0"/>
              </a:spcAft>
              <a:buClr>
                <a:srgbClr val="595959"/>
              </a:buClr>
              <a:buSzPts val="2800"/>
              <a:buFont typeface="Arial"/>
              <a:buChar char="–"/>
              <a:defRPr sz="2800" b="0" i="0" u="none" strike="noStrike" cap="none">
                <a:solidFill>
                  <a:srgbClr val="595959"/>
                </a:solidFill>
                <a:latin typeface="Verdana"/>
                <a:ea typeface="Verdana"/>
                <a:cs typeface="Verdana"/>
                <a:sym typeface="Verdana"/>
              </a:defRPr>
            </a:lvl2pPr>
            <a:lvl3pPr marL="1371600" marR="0" lvl="2" indent="-330200" algn="l" rtl="0">
              <a:spcBef>
                <a:spcPts val="320"/>
              </a:spcBef>
              <a:spcAft>
                <a:spcPts val="0"/>
              </a:spcAft>
              <a:buClr>
                <a:srgbClr val="595959"/>
              </a:buClr>
              <a:buSzPts val="1600"/>
              <a:buFont typeface="Arial"/>
              <a:buChar char="•"/>
              <a:defRPr sz="1600" b="0" i="0" u="none" strike="noStrike" cap="none">
                <a:solidFill>
                  <a:srgbClr val="595959"/>
                </a:solidFill>
                <a:latin typeface="Verdana"/>
                <a:ea typeface="Verdana"/>
                <a:cs typeface="Verdana"/>
                <a:sym typeface="Verdana"/>
              </a:defRPr>
            </a:lvl3pPr>
            <a:lvl4pPr marL="1828800" marR="0" lvl="3" indent="-317500" algn="l" rtl="0">
              <a:spcBef>
                <a:spcPts val="280"/>
              </a:spcBef>
              <a:spcAft>
                <a:spcPts val="0"/>
              </a:spcAft>
              <a:buClr>
                <a:srgbClr val="595959"/>
              </a:buClr>
              <a:buSzPts val="1400"/>
              <a:buFont typeface="Arial"/>
              <a:buChar char="–"/>
              <a:defRPr sz="1400" b="0" i="0" u="none" strike="noStrike" cap="none">
                <a:solidFill>
                  <a:srgbClr val="595959"/>
                </a:solidFill>
                <a:latin typeface="Verdana"/>
                <a:ea typeface="Verdana"/>
                <a:cs typeface="Verdana"/>
                <a:sym typeface="Verdana"/>
              </a:defRPr>
            </a:lvl4pPr>
            <a:lvl5pPr marL="2286000" marR="0" lvl="4" indent="-317500" algn="l" rtl="0">
              <a:spcBef>
                <a:spcPts val="280"/>
              </a:spcBef>
              <a:spcAft>
                <a:spcPts val="0"/>
              </a:spcAft>
              <a:buClr>
                <a:srgbClr val="595959"/>
              </a:buClr>
              <a:buSzPts val="1400"/>
              <a:buFont typeface="Arial"/>
              <a:buChar char="»"/>
              <a:defRPr sz="1400" b="0" i="0" u="none" strike="noStrike" cap="none">
                <a:solidFill>
                  <a:srgbClr val="595959"/>
                </a:solidFill>
                <a:latin typeface="Verdana"/>
                <a:ea typeface="Verdana"/>
                <a:cs typeface="Verdana"/>
                <a:sym typeface="Verdan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sldNum" idx="12"/>
          </p:nvPr>
        </p:nvSpPr>
        <p:spPr>
          <a:xfrm>
            <a:off x="8244417" y="6527800"/>
            <a:ext cx="2844800" cy="193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0" i="0" u="none" strike="noStrike" cap="none">
                <a:solidFill>
                  <a:srgbClr val="898989"/>
                </a:solidFill>
                <a:latin typeface="Verdana"/>
                <a:ea typeface="Verdana"/>
                <a:cs typeface="Verdana"/>
                <a:sym typeface="Verdana"/>
              </a:defRPr>
            </a:lvl1pPr>
            <a:lvl2pPr marL="0" marR="0" lvl="1" indent="0" algn="r" rtl="0">
              <a:spcBef>
                <a:spcPts val="0"/>
              </a:spcBef>
              <a:spcAft>
                <a:spcPts val="0"/>
              </a:spcAft>
              <a:buNone/>
              <a:defRPr sz="1000" b="0" i="0" u="none" strike="noStrike" cap="none">
                <a:solidFill>
                  <a:srgbClr val="898989"/>
                </a:solidFill>
                <a:latin typeface="Verdana"/>
                <a:ea typeface="Verdana"/>
                <a:cs typeface="Verdana"/>
                <a:sym typeface="Verdana"/>
              </a:defRPr>
            </a:lvl2pPr>
            <a:lvl3pPr marL="0" marR="0" lvl="2" indent="0" algn="r" rtl="0">
              <a:spcBef>
                <a:spcPts val="0"/>
              </a:spcBef>
              <a:spcAft>
                <a:spcPts val="0"/>
              </a:spcAft>
              <a:buNone/>
              <a:defRPr sz="1000" b="0" i="0" u="none" strike="noStrike" cap="none">
                <a:solidFill>
                  <a:srgbClr val="898989"/>
                </a:solidFill>
                <a:latin typeface="Verdana"/>
                <a:ea typeface="Verdana"/>
                <a:cs typeface="Verdana"/>
                <a:sym typeface="Verdana"/>
              </a:defRPr>
            </a:lvl3pPr>
            <a:lvl4pPr marL="0" marR="0" lvl="3" indent="0" algn="r" rtl="0">
              <a:spcBef>
                <a:spcPts val="0"/>
              </a:spcBef>
              <a:spcAft>
                <a:spcPts val="0"/>
              </a:spcAft>
              <a:buNone/>
              <a:defRPr sz="1000" b="0" i="0" u="none" strike="noStrike" cap="none">
                <a:solidFill>
                  <a:srgbClr val="898989"/>
                </a:solidFill>
                <a:latin typeface="Verdana"/>
                <a:ea typeface="Verdana"/>
                <a:cs typeface="Verdana"/>
                <a:sym typeface="Verdana"/>
              </a:defRPr>
            </a:lvl4pPr>
            <a:lvl5pPr marL="0" marR="0" lvl="4" indent="0" algn="r" rtl="0">
              <a:spcBef>
                <a:spcPts val="0"/>
              </a:spcBef>
              <a:spcAft>
                <a:spcPts val="0"/>
              </a:spcAft>
              <a:buNone/>
              <a:defRPr sz="1000" b="0" i="0" u="none" strike="noStrike" cap="none">
                <a:solidFill>
                  <a:srgbClr val="898989"/>
                </a:solidFill>
                <a:latin typeface="Verdana"/>
                <a:ea typeface="Verdana"/>
                <a:cs typeface="Verdana"/>
                <a:sym typeface="Verdana"/>
              </a:defRPr>
            </a:lvl5pPr>
            <a:lvl6pPr marL="0" marR="0" lvl="5" indent="0" algn="r" rtl="0">
              <a:spcBef>
                <a:spcPts val="0"/>
              </a:spcBef>
              <a:spcAft>
                <a:spcPts val="0"/>
              </a:spcAft>
              <a:buNone/>
              <a:defRPr sz="1000" b="0" i="0" u="none" strike="noStrike" cap="none">
                <a:solidFill>
                  <a:srgbClr val="898989"/>
                </a:solidFill>
                <a:latin typeface="Verdana"/>
                <a:ea typeface="Verdana"/>
                <a:cs typeface="Verdana"/>
                <a:sym typeface="Verdana"/>
              </a:defRPr>
            </a:lvl6pPr>
            <a:lvl7pPr marL="0" marR="0" lvl="6" indent="0" algn="r" rtl="0">
              <a:spcBef>
                <a:spcPts val="0"/>
              </a:spcBef>
              <a:spcAft>
                <a:spcPts val="0"/>
              </a:spcAft>
              <a:buNone/>
              <a:defRPr sz="1000" b="0" i="0" u="none" strike="noStrike" cap="none">
                <a:solidFill>
                  <a:srgbClr val="898989"/>
                </a:solidFill>
                <a:latin typeface="Verdana"/>
                <a:ea typeface="Verdana"/>
                <a:cs typeface="Verdana"/>
                <a:sym typeface="Verdana"/>
              </a:defRPr>
            </a:lvl7pPr>
            <a:lvl8pPr marL="0" marR="0" lvl="7" indent="0" algn="r" rtl="0">
              <a:spcBef>
                <a:spcPts val="0"/>
              </a:spcBef>
              <a:spcAft>
                <a:spcPts val="0"/>
              </a:spcAft>
              <a:buNone/>
              <a:defRPr sz="1000" b="0" i="0" u="none" strike="noStrike" cap="none">
                <a:solidFill>
                  <a:srgbClr val="898989"/>
                </a:solidFill>
                <a:latin typeface="Verdana"/>
                <a:ea typeface="Verdana"/>
                <a:cs typeface="Verdana"/>
                <a:sym typeface="Verdana"/>
              </a:defRPr>
            </a:lvl8pPr>
            <a:lvl9pPr marL="0" marR="0" lvl="8" indent="0" algn="r" rtl="0">
              <a:spcBef>
                <a:spcPts val="0"/>
              </a:spcBef>
              <a:spcAft>
                <a:spcPts val="0"/>
              </a:spcAft>
              <a:buNone/>
              <a:defRPr sz="1000" b="0" i="0" u="none" strike="noStrike" cap="none">
                <a:solidFill>
                  <a:srgbClr val="898989"/>
                </a:solidFill>
                <a:latin typeface="Verdana"/>
                <a:ea typeface="Verdana"/>
                <a:cs typeface="Verdana"/>
                <a:sym typeface="Verdana"/>
              </a:defRPr>
            </a:lvl9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180881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a:solidFill>
                <a:prstClr val="white"/>
              </a:solidFill>
              <a:ea typeface="ヒラギノ角ゴ Pro W3" charset="0"/>
              <a:cs typeface="ヒラギノ角ゴ Pro W3" charset="0"/>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defTabSz="457200" fontAlgn="base">
              <a:spcBef>
                <a:spcPct val="0"/>
              </a:spcBef>
              <a:spcAft>
                <a:spcPct val="0"/>
              </a:spcAft>
              <a:defRPr/>
            </a:pPr>
            <a:r>
              <a:rPr lang="es-CL">
                <a:solidFill>
                  <a:prstClr val="white"/>
                </a:solidFill>
              </a:rPr>
              <a:t>Subdireccion Gestión Cuidado del Paciente</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6398981B-98EF-DF48-96C3-D2B6298F9F29}" type="slidenum">
              <a:rPr lang="en-US" smtClean="0">
                <a:solidFill>
                  <a:prstClr val="white"/>
                </a:solidFill>
                <a:ea typeface="ヒラギノ角ゴ Pro W3" charset="0"/>
                <a:cs typeface="ヒラギノ角ゴ Pro W3" charset="0"/>
              </a:rPr>
              <a:pPr defTabSz="457200" fontAlgn="base">
                <a:spcBef>
                  <a:spcPct val="0"/>
                </a:spcBef>
                <a:spcAft>
                  <a:spcPct val="0"/>
                </a:spcAft>
              </a:pPr>
              <a:t>‹Nº›</a:t>
            </a:fld>
            <a:endParaRPr lang="en-US">
              <a:solidFill>
                <a:prstClr val="white"/>
              </a:solidFill>
              <a:ea typeface="ヒラギノ角ゴ Pro W3" charset="0"/>
              <a:cs typeface="ヒラギノ角ゴ Pro W3" charset="0"/>
            </a:endParaRPr>
          </a:p>
        </p:txBody>
      </p:sp>
    </p:spTree>
    <p:extLst>
      <p:ext uri="{BB962C8B-B14F-4D97-AF65-F5344CB8AC3E}">
        <p14:creationId xmlns:p14="http://schemas.microsoft.com/office/powerpoint/2010/main" val="18922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a:solidFill>
                <a:prstClr val="white"/>
              </a:solidFill>
              <a:ea typeface="ヒラギノ角ゴ Pro W3" charset="0"/>
              <a:cs typeface="ヒラギノ角ゴ Pro W3" charset="0"/>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defTabSz="457200" fontAlgn="base">
              <a:spcBef>
                <a:spcPct val="0"/>
              </a:spcBef>
              <a:spcAft>
                <a:spcPct val="0"/>
              </a:spcAft>
              <a:defRPr/>
            </a:pPr>
            <a:r>
              <a:rPr lang="es-CL">
                <a:solidFill>
                  <a:prstClr val="white"/>
                </a:solidFill>
              </a:rPr>
              <a:t>Subdireccion Gestión Cuidado del Paciente</a:t>
            </a:r>
          </a:p>
        </p:txBody>
      </p:sp>
      <p:sp>
        <p:nvSpPr>
          <p:cNvPr id="7" name="Slide Number Placeholder 6"/>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2A2F3EA3-9754-504A-9DFA-8596256841DD}" type="slidenum">
              <a:rPr lang="en-US" smtClean="0">
                <a:solidFill>
                  <a:prstClr val="white"/>
                </a:solidFill>
                <a:ea typeface="ヒラギノ角ゴ Pro W3" charset="0"/>
                <a:cs typeface="ヒラギノ角ゴ Pro W3" charset="0"/>
              </a:rPr>
              <a:pPr defTabSz="457200" fontAlgn="base">
                <a:spcBef>
                  <a:spcPct val="0"/>
                </a:spcBef>
                <a:spcAft>
                  <a:spcPct val="0"/>
                </a:spcAft>
              </a:pPr>
              <a:t>‹Nº›</a:t>
            </a:fld>
            <a:endParaRPr lang="en-US">
              <a:solidFill>
                <a:prstClr val="white"/>
              </a:solidFill>
              <a:ea typeface="ヒラギノ角ゴ Pro W3" charset="0"/>
              <a:cs typeface="ヒラギノ角ゴ Pro W3" charset="0"/>
            </a:endParaRPr>
          </a:p>
        </p:txBody>
      </p:sp>
    </p:spTree>
    <p:extLst>
      <p:ext uri="{BB962C8B-B14F-4D97-AF65-F5344CB8AC3E}">
        <p14:creationId xmlns:p14="http://schemas.microsoft.com/office/powerpoint/2010/main" val="2692096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a:solidFill>
                <a:prstClr val="black"/>
              </a:solidFill>
              <a:ea typeface="ヒラギノ角ゴ Pro W3" charset="0"/>
              <a:cs typeface="ヒラギノ角ゴ Pro W3" charset="0"/>
            </a:endParaRPr>
          </a:p>
        </p:txBody>
      </p:sp>
      <p:sp>
        <p:nvSpPr>
          <p:cNvPr id="5" name="Footer Placeholder 4"/>
          <p:cNvSpPr>
            <a:spLocks noGrp="1"/>
          </p:cNvSpPr>
          <p:nvPr>
            <p:ph type="ftr" sz="quarter" idx="11"/>
          </p:nvPr>
        </p:nvSpPr>
        <p:spPr/>
        <p:txBody>
          <a:bodyPr/>
          <a:lstStyle>
            <a:lvl1pPr>
              <a:defRPr/>
            </a:lvl1pPr>
          </a:lstStyle>
          <a:p>
            <a:pPr>
              <a:defRPr/>
            </a:pPr>
            <a:r>
              <a:rPr lang="es-CL"/>
              <a:t>Subdireccion Gestión Cuidado del Paciente</a:t>
            </a:r>
          </a:p>
        </p:txBody>
      </p:sp>
      <p:sp>
        <p:nvSpPr>
          <p:cNvPr id="6" name="Slide Number Placeholder 5"/>
          <p:cNvSpPr>
            <a:spLocks noGrp="1"/>
          </p:cNvSpPr>
          <p:nvPr>
            <p:ph type="sldNum" sz="quarter" idx="12"/>
          </p:nvPr>
        </p:nvSpPr>
        <p:spPr/>
        <p:txBody>
          <a:bodyPr/>
          <a:lstStyle>
            <a:lvl1pPr>
              <a:defRPr/>
            </a:lvl1pPr>
          </a:lstStyle>
          <a:p>
            <a:fld id="{ED1541B5-8DAD-FE42-A7EF-4C4819680D85}" type="slidenum">
              <a:rPr lang="en-US"/>
              <a:pPr/>
              <a:t>‹Nº›</a:t>
            </a:fld>
            <a:endParaRPr lang="en-US"/>
          </a:p>
        </p:txBody>
      </p:sp>
    </p:spTree>
    <p:extLst>
      <p:ext uri="{BB962C8B-B14F-4D97-AF65-F5344CB8AC3E}">
        <p14:creationId xmlns:p14="http://schemas.microsoft.com/office/powerpoint/2010/main" val="4274610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s-ES_tradnl"/>
              <a:t>Subdireccion Gestión Cuidado del Paciente</a:t>
            </a:r>
            <a:endParaRPr lang="en-US"/>
          </a:p>
        </p:txBody>
      </p:sp>
      <p:sp>
        <p:nvSpPr>
          <p:cNvPr id="5" name="Slide Number Placeholder 5"/>
          <p:cNvSpPr>
            <a:spLocks noGrp="1"/>
          </p:cNvSpPr>
          <p:nvPr>
            <p:ph type="sldNum" sz="quarter" idx="11"/>
          </p:nvPr>
        </p:nvSpPr>
        <p:spPr/>
        <p:txBody>
          <a:bodyPr/>
          <a:lstStyle>
            <a:lvl1pPr>
              <a:defRPr/>
            </a:lvl1pPr>
          </a:lstStyle>
          <a:p>
            <a:fld id="{5C7FE156-5558-C14B-AB29-24AD0FE9110C}" type="slidenum">
              <a:rPr lang="en-US"/>
              <a:pPr/>
              <a:t>‹Nº›</a:t>
            </a:fld>
            <a:endParaRPr lang="en-US"/>
          </a:p>
        </p:txBody>
      </p:sp>
    </p:spTree>
    <p:extLst>
      <p:ext uri="{BB962C8B-B14F-4D97-AF65-F5344CB8AC3E}">
        <p14:creationId xmlns:p14="http://schemas.microsoft.com/office/powerpoint/2010/main" val="669705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a:solidFill>
                <a:prstClr val="black"/>
              </a:solidFill>
              <a:ea typeface="ヒラギノ角ゴ Pro W3" charset="0"/>
              <a:cs typeface="ヒラギノ角ゴ Pro W3" charset="0"/>
            </a:endParaRPr>
          </a:p>
        </p:txBody>
      </p:sp>
      <p:sp>
        <p:nvSpPr>
          <p:cNvPr id="5" name="Footer Placeholder 4"/>
          <p:cNvSpPr>
            <a:spLocks noGrp="1"/>
          </p:cNvSpPr>
          <p:nvPr>
            <p:ph type="ftr" sz="quarter" idx="11"/>
          </p:nvPr>
        </p:nvSpPr>
        <p:spPr/>
        <p:txBody>
          <a:bodyPr/>
          <a:lstStyle>
            <a:lvl1pPr>
              <a:defRPr/>
            </a:lvl1pPr>
          </a:lstStyle>
          <a:p>
            <a:pPr>
              <a:defRPr/>
            </a:pPr>
            <a:r>
              <a:rPr lang="es-CL"/>
              <a:t>Subdireccion Gestión Cuidado del Paciente</a:t>
            </a:r>
          </a:p>
        </p:txBody>
      </p:sp>
      <p:sp>
        <p:nvSpPr>
          <p:cNvPr id="6" name="Slide Number Placeholder 5"/>
          <p:cNvSpPr>
            <a:spLocks noGrp="1"/>
          </p:cNvSpPr>
          <p:nvPr>
            <p:ph type="sldNum" sz="quarter" idx="12"/>
          </p:nvPr>
        </p:nvSpPr>
        <p:spPr/>
        <p:txBody>
          <a:bodyPr/>
          <a:lstStyle>
            <a:lvl1pPr>
              <a:defRPr/>
            </a:lvl1pPr>
          </a:lstStyle>
          <a:p>
            <a:fld id="{4B25E320-83B8-8148-806F-8598FA757E5E}" type="slidenum">
              <a:rPr lang="en-US"/>
              <a:pPr/>
              <a:t>‹Nº›</a:t>
            </a:fld>
            <a:endParaRPr lang="en-US"/>
          </a:p>
        </p:txBody>
      </p:sp>
    </p:spTree>
    <p:extLst>
      <p:ext uri="{BB962C8B-B14F-4D97-AF65-F5344CB8AC3E}">
        <p14:creationId xmlns:p14="http://schemas.microsoft.com/office/powerpoint/2010/main" val="317833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a:solidFill>
                <a:prstClr val="black"/>
              </a:solidFill>
              <a:ea typeface="ヒラギノ角ゴ Pro W3" charset="0"/>
              <a:cs typeface="ヒラギノ角ゴ Pro W3" charset="0"/>
            </a:endParaRPr>
          </a:p>
        </p:txBody>
      </p:sp>
      <p:sp>
        <p:nvSpPr>
          <p:cNvPr id="6" name="Footer Placeholder 5"/>
          <p:cNvSpPr>
            <a:spLocks noGrp="1"/>
          </p:cNvSpPr>
          <p:nvPr>
            <p:ph type="ftr" sz="quarter" idx="11"/>
          </p:nvPr>
        </p:nvSpPr>
        <p:spPr/>
        <p:txBody>
          <a:bodyPr/>
          <a:lstStyle>
            <a:lvl1pPr>
              <a:defRPr/>
            </a:lvl1pPr>
          </a:lstStyle>
          <a:p>
            <a:pPr>
              <a:defRPr/>
            </a:pPr>
            <a:r>
              <a:rPr lang="es-CL"/>
              <a:t>Subdireccion Gestión Cuidado del Paciente</a:t>
            </a:r>
          </a:p>
        </p:txBody>
      </p:sp>
      <p:sp>
        <p:nvSpPr>
          <p:cNvPr id="7" name="Slide Number Placeholder 6"/>
          <p:cNvSpPr>
            <a:spLocks noGrp="1"/>
          </p:cNvSpPr>
          <p:nvPr>
            <p:ph type="sldNum" sz="quarter" idx="12"/>
          </p:nvPr>
        </p:nvSpPr>
        <p:spPr/>
        <p:txBody>
          <a:bodyPr/>
          <a:lstStyle>
            <a:lvl1pPr>
              <a:defRPr/>
            </a:lvl1pPr>
          </a:lstStyle>
          <a:p>
            <a:fld id="{C639C5AC-341C-7E48-A7A3-B21748D9048A}" type="slidenum">
              <a:rPr lang="en-US"/>
              <a:pPr/>
              <a:t>‹Nº›</a:t>
            </a:fld>
            <a:endParaRPr lang="en-US"/>
          </a:p>
        </p:txBody>
      </p:sp>
    </p:spTree>
    <p:extLst>
      <p:ext uri="{BB962C8B-B14F-4D97-AF65-F5344CB8AC3E}">
        <p14:creationId xmlns:p14="http://schemas.microsoft.com/office/powerpoint/2010/main" val="1479769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a:solidFill>
                <a:prstClr val="black"/>
              </a:solidFill>
              <a:ea typeface="ヒラギノ角ゴ Pro W3" charset="0"/>
              <a:cs typeface="ヒラギノ角ゴ Pro W3" charset="0"/>
            </a:endParaRPr>
          </a:p>
        </p:txBody>
      </p:sp>
      <p:sp>
        <p:nvSpPr>
          <p:cNvPr id="8" name="Footer Placeholder 7"/>
          <p:cNvSpPr>
            <a:spLocks noGrp="1"/>
          </p:cNvSpPr>
          <p:nvPr>
            <p:ph type="ftr" sz="quarter" idx="11"/>
          </p:nvPr>
        </p:nvSpPr>
        <p:spPr/>
        <p:txBody>
          <a:bodyPr/>
          <a:lstStyle>
            <a:lvl1pPr>
              <a:defRPr/>
            </a:lvl1pPr>
          </a:lstStyle>
          <a:p>
            <a:pPr>
              <a:defRPr/>
            </a:pPr>
            <a:r>
              <a:rPr lang="es-CL"/>
              <a:t>Subdireccion Gestión Cuidado del Paciente</a:t>
            </a:r>
          </a:p>
        </p:txBody>
      </p:sp>
      <p:sp>
        <p:nvSpPr>
          <p:cNvPr id="9" name="Slide Number Placeholder 8"/>
          <p:cNvSpPr>
            <a:spLocks noGrp="1"/>
          </p:cNvSpPr>
          <p:nvPr>
            <p:ph type="sldNum" sz="quarter" idx="12"/>
          </p:nvPr>
        </p:nvSpPr>
        <p:spPr/>
        <p:txBody>
          <a:bodyPr/>
          <a:lstStyle>
            <a:lvl1pPr>
              <a:defRPr/>
            </a:lvl1pPr>
          </a:lstStyle>
          <a:p>
            <a:fld id="{89447C2B-168D-3143-984D-988DA45D1472}" type="slidenum">
              <a:rPr lang="en-US"/>
              <a:pPr/>
              <a:t>‹Nº›</a:t>
            </a:fld>
            <a:endParaRPr lang="en-US"/>
          </a:p>
        </p:txBody>
      </p:sp>
    </p:spTree>
    <p:extLst>
      <p:ext uri="{BB962C8B-B14F-4D97-AF65-F5344CB8AC3E}">
        <p14:creationId xmlns:p14="http://schemas.microsoft.com/office/powerpoint/2010/main" val="42092838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8.xml"/><Relationship Id="rId7" Type="http://schemas.openxmlformats.org/officeDocument/2006/relationships/image" Target="../media/image3.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1026" name="Rectangle 64"/>
          <p:cNvSpPr>
            <a:spLocks noChangeArrowheads="1"/>
          </p:cNvSpPr>
          <p:nvPr userDrawn="1"/>
        </p:nvSpPr>
        <p:spPr bwMode="auto">
          <a:xfrm>
            <a:off x="711201" y="3333750"/>
            <a:ext cx="1377951" cy="3524250"/>
          </a:xfrm>
          <a:prstGeom prst="rect">
            <a:avLst/>
          </a:prstGeom>
          <a:solidFill>
            <a:srgbClr val="006CB7"/>
          </a:solidFill>
          <a:ln>
            <a:noFill/>
          </a:ln>
          <a:effectLst>
            <a:outerShdw blurRad="63500" dist="38100" dir="12899965" algn="br" rotWithShape="0">
              <a:srgbClr val="00000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pPr>
            <a:endParaRPr lang="es-CL" sz="1800">
              <a:solidFill>
                <a:srgbClr val="FFFFFF"/>
              </a:solidFill>
              <a:ea typeface="ヒラギノ角ゴ Pro W3" charset="0"/>
              <a:cs typeface="ヒラギノ角ゴ Pro W3" charset="0"/>
            </a:endParaRPr>
          </a:p>
        </p:txBody>
      </p:sp>
      <p:sp>
        <p:nvSpPr>
          <p:cNvPr id="1027" name="Rectangle 65"/>
          <p:cNvSpPr>
            <a:spLocks noChangeArrowheads="1"/>
          </p:cNvSpPr>
          <p:nvPr userDrawn="1"/>
        </p:nvSpPr>
        <p:spPr bwMode="auto">
          <a:xfrm>
            <a:off x="2089152" y="3333750"/>
            <a:ext cx="1680633" cy="3524250"/>
          </a:xfrm>
          <a:prstGeom prst="rect">
            <a:avLst/>
          </a:prstGeom>
          <a:solidFill>
            <a:srgbClr val="EF4144"/>
          </a:solidFill>
          <a:ln>
            <a:noFill/>
          </a:ln>
          <a:effectLst>
            <a:outerShdw blurRad="63500" dist="38100" dir="12899965" rotWithShape="0">
              <a:srgbClr val="00000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pPr>
            <a:endParaRPr lang="es-CL" sz="1800">
              <a:solidFill>
                <a:srgbClr val="FFFFFF"/>
              </a:solidFill>
              <a:ea typeface="ヒラギノ角ゴ Pro W3" charset="0"/>
              <a:cs typeface="ヒラギノ角ゴ Pro W3" charset="0"/>
            </a:endParaRPr>
          </a:p>
        </p:txBody>
      </p:sp>
      <p:pic>
        <p:nvPicPr>
          <p:cNvPr id="1028" name="Picture 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63601" y="3452814"/>
            <a:ext cx="1071033" cy="585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1029" name="Picture 1"/>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237318" y="3452813"/>
            <a:ext cx="1375833" cy="41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1030" name="Rectangle 70"/>
          <p:cNvSpPr>
            <a:spLocks noChangeArrowheads="1"/>
          </p:cNvSpPr>
          <p:nvPr userDrawn="1"/>
        </p:nvSpPr>
        <p:spPr bwMode="auto">
          <a:xfrm>
            <a:off x="711201" y="0"/>
            <a:ext cx="1377951" cy="1371600"/>
          </a:xfrm>
          <a:prstGeom prst="rect">
            <a:avLst/>
          </a:prstGeom>
          <a:solidFill>
            <a:srgbClr val="006CB7"/>
          </a:solidFill>
          <a:ln>
            <a:noFill/>
          </a:ln>
          <a:effectLst>
            <a:outerShdw blurRad="63500" dist="38100" dir="2700000" algn="br" rotWithShape="0">
              <a:srgbClr val="00000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pPr>
            <a:endParaRPr lang="es-CL" sz="1800">
              <a:solidFill>
                <a:srgbClr val="FFFFFF"/>
              </a:solidFill>
              <a:ea typeface="ヒラギノ角ゴ Pro W3" charset="0"/>
              <a:cs typeface="ヒラギノ角ゴ Pro W3" charset="0"/>
            </a:endParaRPr>
          </a:p>
        </p:txBody>
      </p:sp>
      <p:sp>
        <p:nvSpPr>
          <p:cNvPr id="1031" name="Rectangle 71"/>
          <p:cNvSpPr>
            <a:spLocks noChangeArrowheads="1"/>
          </p:cNvSpPr>
          <p:nvPr userDrawn="1"/>
        </p:nvSpPr>
        <p:spPr bwMode="auto">
          <a:xfrm>
            <a:off x="2089152" y="0"/>
            <a:ext cx="1680633" cy="1371600"/>
          </a:xfrm>
          <a:prstGeom prst="rect">
            <a:avLst/>
          </a:prstGeom>
          <a:solidFill>
            <a:srgbClr val="EF4144"/>
          </a:solidFill>
          <a:ln>
            <a:noFill/>
          </a:ln>
          <a:effectLst>
            <a:outerShdw blurRad="63500" dist="38100" dir="2700000" rotWithShape="0">
              <a:srgbClr val="00000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pPr>
            <a:endParaRPr lang="es-CL" sz="1800">
              <a:solidFill>
                <a:srgbClr val="FFFFFF"/>
              </a:solidFill>
              <a:ea typeface="ヒラギノ角ゴ Pro W3" charset="0"/>
              <a:cs typeface="ヒラギノ角ゴ Pro W3" charset="0"/>
            </a:endParaRPr>
          </a:p>
        </p:txBody>
      </p:sp>
    </p:spTree>
    <p:extLst>
      <p:ext uri="{BB962C8B-B14F-4D97-AF65-F5344CB8AC3E}">
        <p14:creationId xmlns:p14="http://schemas.microsoft.com/office/powerpoint/2010/main" val="40606492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03201" y="152400"/>
            <a:ext cx="10886017"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203201" y="1477963"/>
            <a:ext cx="10902951"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pitchFamily="34" charset="0"/>
                <a:ea typeface="ヒラギノ角ゴ Pro W3" charset="-128"/>
                <a:cs typeface="+mn-cs"/>
              </a:defRPr>
            </a:lvl1pPr>
          </a:lstStyle>
          <a:p>
            <a:pPr defTabSz="457200" fontAlgn="base">
              <a:spcBef>
                <a:spcPct val="0"/>
              </a:spcBef>
              <a:spcAft>
                <a:spcPct val="0"/>
              </a:spcAft>
              <a:defRPr/>
            </a:pPr>
            <a:r>
              <a:rPr lang="es-ES_tradnl"/>
              <a:t>Subdireccion Gestión Cuidado del Paciente</a:t>
            </a:r>
          </a:p>
        </p:txBody>
      </p:sp>
      <p:sp>
        <p:nvSpPr>
          <p:cNvPr id="6" name="Slide Number Placeholder 5"/>
          <p:cNvSpPr>
            <a:spLocks noGrp="1"/>
          </p:cNvSpPr>
          <p:nvPr>
            <p:ph type="sldNum" sz="quarter" idx="4"/>
          </p:nvPr>
        </p:nvSpPr>
        <p:spPr>
          <a:xfrm>
            <a:off x="8244417" y="6527801"/>
            <a:ext cx="28448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charset="0"/>
              </a:defRPr>
            </a:lvl1pPr>
          </a:lstStyle>
          <a:p>
            <a:pPr defTabSz="457200" fontAlgn="base">
              <a:spcBef>
                <a:spcPct val="0"/>
              </a:spcBef>
              <a:spcAft>
                <a:spcPct val="0"/>
              </a:spcAft>
            </a:pPr>
            <a:fld id="{CBB5206D-02F9-8449-A2C5-9A73B87E52F9}" type="slidenum">
              <a:rPr lang="en-US" smtClean="0">
                <a:ea typeface="ヒラギノ角ゴ Pro W3" charset="0"/>
                <a:cs typeface="ヒラギノ角ゴ Pro W3" charset="0"/>
              </a:rPr>
              <a:pPr defTabSz="457200" fontAlgn="base">
                <a:spcBef>
                  <a:spcPct val="0"/>
                </a:spcBef>
                <a:spcAft>
                  <a:spcPct val="0"/>
                </a:spcAft>
              </a:pPr>
              <a:t>‹Nº›</a:t>
            </a:fld>
            <a:endParaRPr lang="en-US">
              <a:ea typeface="ヒラギノ角ゴ Pro W3" charset="0"/>
              <a:cs typeface="ヒラギノ角ゴ Pro W3" charset="0"/>
            </a:endParaRPr>
          </a:p>
        </p:txBody>
      </p:sp>
      <p:sp>
        <p:nvSpPr>
          <p:cNvPr id="2054" name="Rectangle 6"/>
          <p:cNvSpPr>
            <a:spLocks noChangeArrowheads="1"/>
          </p:cNvSpPr>
          <p:nvPr userDrawn="1"/>
        </p:nvSpPr>
        <p:spPr bwMode="auto">
          <a:xfrm>
            <a:off x="11218334" y="-6350"/>
            <a:ext cx="378884" cy="866775"/>
          </a:xfrm>
          <a:prstGeom prst="rect">
            <a:avLst/>
          </a:prstGeom>
          <a:solidFill>
            <a:srgbClr val="006CB7"/>
          </a:solidFill>
          <a:ln>
            <a:noFill/>
          </a:ln>
          <a:effectLst>
            <a:outerShdw blurRad="63500" dist="38100" dir="2700000" algn="br" rotWithShape="0">
              <a:srgbClr val="00000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pPr>
            <a:endParaRPr lang="es-CL" sz="1800">
              <a:solidFill>
                <a:srgbClr val="FFFFFF"/>
              </a:solidFill>
              <a:ea typeface="ヒラギノ角ゴ Pro W3" charset="0"/>
              <a:cs typeface="ヒラギノ角ゴ Pro W3" charset="0"/>
            </a:endParaRPr>
          </a:p>
        </p:txBody>
      </p:sp>
      <p:sp>
        <p:nvSpPr>
          <p:cNvPr id="2055" name="Rectangle 7"/>
          <p:cNvSpPr>
            <a:spLocks noChangeArrowheads="1"/>
          </p:cNvSpPr>
          <p:nvPr userDrawn="1"/>
        </p:nvSpPr>
        <p:spPr bwMode="auto">
          <a:xfrm>
            <a:off x="11597218" y="1"/>
            <a:ext cx="463549" cy="860425"/>
          </a:xfrm>
          <a:prstGeom prst="rect">
            <a:avLst/>
          </a:prstGeom>
          <a:solidFill>
            <a:srgbClr val="EF4144"/>
          </a:solidFill>
          <a:ln>
            <a:noFill/>
          </a:ln>
          <a:effectLst>
            <a:outerShdw blurRad="63500" dist="38100" dir="2700000" rotWithShape="0">
              <a:srgbClr val="00000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pPr>
            <a:endParaRPr lang="es-CL" sz="1800">
              <a:solidFill>
                <a:srgbClr val="FFFFFF"/>
              </a:solidFill>
              <a:ea typeface="ヒラギノ角ゴ Pro W3" charset="0"/>
              <a:cs typeface="ヒラギノ角ゴ Pro W3" charset="0"/>
            </a:endParaRPr>
          </a:p>
        </p:txBody>
      </p:sp>
      <p:sp>
        <p:nvSpPr>
          <p:cNvPr id="2056" name="Rectangle 9"/>
          <p:cNvSpPr>
            <a:spLocks noChangeArrowheads="1"/>
          </p:cNvSpPr>
          <p:nvPr userDrawn="1"/>
        </p:nvSpPr>
        <p:spPr bwMode="auto">
          <a:xfrm>
            <a:off x="11218334" y="6400800"/>
            <a:ext cx="378884" cy="457200"/>
          </a:xfrm>
          <a:prstGeom prst="rect">
            <a:avLst/>
          </a:prstGeom>
          <a:solidFill>
            <a:srgbClr val="006CB7"/>
          </a:solidFill>
          <a:ln>
            <a:noFill/>
          </a:ln>
          <a:effectLst>
            <a:outerShdw blurRad="63500" dist="38100" dir="12899965" algn="br" rotWithShape="0">
              <a:srgbClr val="00000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pPr>
            <a:endParaRPr lang="es-CL" sz="1800">
              <a:solidFill>
                <a:srgbClr val="FFFFFF"/>
              </a:solidFill>
              <a:ea typeface="ヒラギノ角ゴ Pro W3" charset="0"/>
              <a:cs typeface="ヒラギノ角ゴ Pro W3" charset="0"/>
            </a:endParaRPr>
          </a:p>
        </p:txBody>
      </p:sp>
      <p:sp>
        <p:nvSpPr>
          <p:cNvPr id="2057" name="Rectangle 10"/>
          <p:cNvSpPr>
            <a:spLocks noChangeArrowheads="1"/>
          </p:cNvSpPr>
          <p:nvPr userDrawn="1"/>
        </p:nvSpPr>
        <p:spPr bwMode="auto">
          <a:xfrm>
            <a:off x="11597218" y="6400800"/>
            <a:ext cx="463549" cy="457200"/>
          </a:xfrm>
          <a:prstGeom prst="rect">
            <a:avLst/>
          </a:prstGeom>
          <a:solidFill>
            <a:srgbClr val="EF4144"/>
          </a:solidFill>
          <a:ln>
            <a:noFill/>
          </a:ln>
          <a:effectLst>
            <a:outerShdw blurRad="63500" dist="38100" dir="12899965" rotWithShape="0">
              <a:srgbClr val="00000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pPr>
            <a:endParaRPr lang="es-CL" sz="1800">
              <a:solidFill>
                <a:srgbClr val="FFFFFF"/>
              </a:solidFill>
              <a:ea typeface="ヒラギノ角ゴ Pro W3" charset="0"/>
              <a:cs typeface="ヒラギノ角ゴ Pro W3" charset="0"/>
            </a:endParaRPr>
          </a:p>
        </p:txBody>
      </p:sp>
    </p:spTree>
    <p:extLst>
      <p:ext uri="{BB962C8B-B14F-4D97-AF65-F5344CB8AC3E}">
        <p14:creationId xmlns:p14="http://schemas.microsoft.com/office/powerpoint/2010/main" val="121459251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dt="0"/>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Shape 9"/>
        <p:cNvGrpSpPr/>
        <p:nvPr/>
      </p:nvGrpSpPr>
      <p:grpSpPr>
        <a:xfrm>
          <a:off x="0" y="0"/>
          <a:ext cx="0" cy="0"/>
          <a:chOff x="0" y="0"/>
          <a:chExt cx="0" cy="0"/>
        </a:xfrm>
      </p:grpSpPr>
      <p:sp>
        <p:nvSpPr>
          <p:cNvPr id="10" name="Shape 10"/>
          <p:cNvSpPr/>
          <p:nvPr/>
        </p:nvSpPr>
        <p:spPr>
          <a:xfrm>
            <a:off x="711200" y="3333750"/>
            <a:ext cx="1378000" cy="3524100"/>
          </a:xfrm>
          <a:prstGeom prst="rect">
            <a:avLst/>
          </a:prstGeom>
          <a:solidFill>
            <a:srgbClr val="006CB7"/>
          </a:solidFill>
          <a:ln>
            <a:noFill/>
          </a:ln>
          <a:effectLst>
            <a:outerShdw dist="38100" dir="12899965" algn="br" rotWithShape="0">
              <a:srgbClr val="808080">
                <a:alpha val="2471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 name="Shape 11"/>
          <p:cNvSpPr/>
          <p:nvPr/>
        </p:nvSpPr>
        <p:spPr>
          <a:xfrm>
            <a:off x="2089151" y="3333750"/>
            <a:ext cx="1974800" cy="3524100"/>
          </a:xfrm>
          <a:prstGeom prst="rect">
            <a:avLst/>
          </a:prstGeom>
          <a:solidFill>
            <a:srgbClr val="EF4144"/>
          </a:solidFill>
          <a:ln>
            <a:noFill/>
          </a:ln>
          <a:effectLst>
            <a:outerShdw dist="38100" dir="12899965" rotWithShape="0">
              <a:srgbClr val="808080">
                <a:alpha val="2471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2" name="Shape 12"/>
          <p:cNvPicPr preferRelativeResize="0"/>
          <p:nvPr/>
        </p:nvPicPr>
        <p:blipFill rotWithShape="1">
          <a:blip r:embed="rId6">
            <a:alphaModFix/>
          </a:blip>
          <a:srcRect/>
          <a:stretch/>
        </p:blipFill>
        <p:spPr>
          <a:xfrm>
            <a:off x="863601" y="3452814"/>
            <a:ext cx="1071033" cy="585787"/>
          </a:xfrm>
          <a:prstGeom prst="rect">
            <a:avLst/>
          </a:prstGeom>
          <a:noFill/>
          <a:ln>
            <a:noFill/>
          </a:ln>
        </p:spPr>
      </p:pic>
      <p:sp>
        <p:nvSpPr>
          <p:cNvPr id="13" name="Shape 13"/>
          <p:cNvSpPr/>
          <p:nvPr/>
        </p:nvSpPr>
        <p:spPr>
          <a:xfrm>
            <a:off x="711200" y="0"/>
            <a:ext cx="1378000" cy="1371600"/>
          </a:xfrm>
          <a:prstGeom prst="rect">
            <a:avLst/>
          </a:prstGeom>
          <a:solidFill>
            <a:srgbClr val="006CB7"/>
          </a:solidFill>
          <a:ln>
            <a:noFill/>
          </a:ln>
          <a:effectLst>
            <a:outerShdw dist="38100" dir="2700000" algn="br" rotWithShape="0">
              <a:srgbClr val="808080">
                <a:alpha val="2471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4" name="Shape 14"/>
          <p:cNvSpPr/>
          <p:nvPr/>
        </p:nvSpPr>
        <p:spPr>
          <a:xfrm>
            <a:off x="2089151" y="0"/>
            <a:ext cx="1974800" cy="1371600"/>
          </a:xfrm>
          <a:prstGeom prst="rect">
            <a:avLst/>
          </a:prstGeom>
          <a:solidFill>
            <a:srgbClr val="EF4144"/>
          </a:solidFill>
          <a:ln>
            <a:noFill/>
          </a:ln>
          <a:effectLst>
            <a:outerShdw dist="38100" dir="2700000" rotWithShape="0">
              <a:srgbClr val="808080">
                <a:alpha val="2471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5" name="Shape 15" descr="/Users/CDEB/Pictures/1.png"/>
          <p:cNvPicPr preferRelativeResize="0"/>
          <p:nvPr/>
        </p:nvPicPr>
        <p:blipFill rotWithShape="1">
          <a:blip r:embed="rId7">
            <a:alphaModFix/>
          </a:blip>
          <a:srcRect/>
          <a:stretch/>
        </p:blipFill>
        <p:spPr>
          <a:xfrm>
            <a:off x="2089151" y="3430589"/>
            <a:ext cx="1845733" cy="523875"/>
          </a:xfrm>
          <a:prstGeom prst="rect">
            <a:avLst/>
          </a:prstGeom>
          <a:noFill/>
          <a:ln>
            <a:noFill/>
          </a:ln>
        </p:spPr>
      </p:pic>
      <p:pic>
        <p:nvPicPr>
          <p:cNvPr id="16" name="Shape 16" descr="/Users/CDEB/Pictures/3.png"/>
          <p:cNvPicPr preferRelativeResize="0"/>
          <p:nvPr/>
        </p:nvPicPr>
        <p:blipFill rotWithShape="1">
          <a:blip r:embed="rId8">
            <a:alphaModFix/>
          </a:blip>
          <a:srcRect/>
          <a:stretch/>
        </p:blipFill>
        <p:spPr>
          <a:xfrm>
            <a:off x="2089152" y="6400800"/>
            <a:ext cx="2762249" cy="298450"/>
          </a:xfrm>
          <a:prstGeom prst="rect">
            <a:avLst/>
          </a:prstGeom>
          <a:noFill/>
          <a:ln>
            <a:noFill/>
          </a:ln>
        </p:spPr>
      </p:pic>
    </p:spTree>
    <p:extLst>
      <p:ext uri="{BB962C8B-B14F-4D97-AF65-F5344CB8AC3E}">
        <p14:creationId xmlns:p14="http://schemas.microsoft.com/office/powerpoint/2010/main" val="491417866"/>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203200" y="152400"/>
            <a:ext cx="10886000" cy="1143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1pPr>
            <a:lvl2pPr marR="0" lvl="1"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2pPr>
            <a:lvl3pPr marR="0" lvl="2"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3pPr>
            <a:lvl4pPr marR="0" lvl="3"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4pPr>
            <a:lvl5pPr marR="0" lvl="4"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5pPr>
            <a:lvl6pPr marR="0" lvl="5"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6pPr>
            <a:lvl7pPr marR="0" lvl="6"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7pPr>
            <a:lvl8pPr marR="0" lvl="7"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8pPr>
            <a:lvl9pPr marR="0" lvl="8"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9pPr>
          </a:lstStyle>
          <a:p>
            <a:endParaRPr/>
          </a:p>
        </p:txBody>
      </p:sp>
      <p:sp>
        <p:nvSpPr>
          <p:cNvPr id="98" name="Shape 98"/>
          <p:cNvSpPr txBox="1">
            <a:spLocks noGrp="1"/>
          </p:cNvSpPr>
          <p:nvPr>
            <p:ph type="body" idx="1"/>
          </p:nvPr>
        </p:nvSpPr>
        <p:spPr>
          <a:xfrm>
            <a:off x="203200" y="1477963"/>
            <a:ext cx="10902800" cy="4526100"/>
          </a:xfrm>
          <a:prstGeom prst="rect">
            <a:avLst/>
          </a:prstGeom>
          <a:noFill/>
          <a:ln>
            <a:noFill/>
          </a:ln>
        </p:spPr>
        <p:txBody>
          <a:bodyPr spcFirstLastPara="1" wrap="square" lIns="91425" tIns="91425" rIns="91425" bIns="91425" anchor="t" anchorCtr="0"/>
          <a:lstStyle>
            <a:lvl1pPr marL="457200" marR="0" lvl="0" indent="-355600" algn="l" rtl="0">
              <a:spcBef>
                <a:spcPts val="400"/>
              </a:spcBef>
              <a:spcAft>
                <a:spcPts val="0"/>
              </a:spcAft>
              <a:buClr>
                <a:srgbClr val="595959"/>
              </a:buClr>
              <a:buSzPts val="2000"/>
              <a:buFont typeface="Arial"/>
              <a:buChar char="•"/>
              <a:defRPr sz="2000" b="0" i="0" u="none" strike="noStrike" cap="none">
                <a:solidFill>
                  <a:srgbClr val="595959"/>
                </a:solidFill>
                <a:latin typeface="Verdana"/>
                <a:ea typeface="Verdana"/>
                <a:cs typeface="Verdana"/>
                <a:sym typeface="Verdana"/>
              </a:defRPr>
            </a:lvl1pPr>
            <a:lvl2pPr marL="914400" marR="0" lvl="1" indent="-406400" algn="l" rtl="0">
              <a:spcBef>
                <a:spcPts val="560"/>
              </a:spcBef>
              <a:spcAft>
                <a:spcPts val="0"/>
              </a:spcAft>
              <a:buClr>
                <a:srgbClr val="595959"/>
              </a:buClr>
              <a:buSzPts val="2800"/>
              <a:buFont typeface="Arial"/>
              <a:buChar char="–"/>
              <a:defRPr sz="2800" b="0" i="0" u="none" strike="noStrike" cap="none">
                <a:solidFill>
                  <a:srgbClr val="595959"/>
                </a:solidFill>
                <a:latin typeface="Verdana"/>
                <a:ea typeface="Verdana"/>
                <a:cs typeface="Verdana"/>
                <a:sym typeface="Verdana"/>
              </a:defRPr>
            </a:lvl2pPr>
            <a:lvl3pPr marL="1371600" marR="0" lvl="2" indent="-330200" algn="l" rtl="0">
              <a:spcBef>
                <a:spcPts val="320"/>
              </a:spcBef>
              <a:spcAft>
                <a:spcPts val="0"/>
              </a:spcAft>
              <a:buClr>
                <a:srgbClr val="595959"/>
              </a:buClr>
              <a:buSzPts val="1600"/>
              <a:buFont typeface="Arial"/>
              <a:buChar char="•"/>
              <a:defRPr sz="1600" b="0" i="0" u="none" strike="noStrike" cap="none">
                <a:solidFill>
                  <a:srgbClr val="595959"/>
                </a:solidFill>
                <a:latin typeface="Verdana"/>
                <a:ea typeface="Verdana"/>
                <a:cs typeface="Verdana"/>
                <a:sym typeface="Verdana"/>
              </a:defRPr>
            </a:lvl3pPr>
            <a:lvl4pPr marL="1828800" marR="0" lvl="3" indent="-317500" algn="l" rtl="0">
              <a:spcBef>
                <a:spcPts val="280"/>
              </a:spcBef>
              <a:spcAft>
                <a:spcPts val="0"/>
              </a:spcAft>
              <a:buClr>
                <a:srgbClr val="595959"/>
              </a:buClr>
              <a:buSzPts val="1400"/>
              <a:buFont typeface="Arial"/>
              <a:buChar char="–"/>
              <a:defRPr sz="1400" b="0" i="0" u="none" strike="noStrike" cap="none">
                <a:solidFill>
                  <a:srgbClr val="595959"/>
                </a:solidFill>
                <a:latin typeface="Verdana"/>
                <a:ea typeface="Verdana"/>
                <a:cs typeface="Verdana"/>
                <a:sym typeface="Verdana"/>
              </a:defRPr>
            </a:lvl4pPr>
            <a:lvl5pPr marL="2286000" marR="0" lvl="4" indent="-317500" algn="l" rtl="0">
              <a:spcBef>
                <a:spcPts val="280"/>
              </a:spcBef>
              <a:spcAft>
                <a:spcPts val="0"/>
              </a:spcAft>
              <a:buClr>
                <a:srgbClr val="595959"/>
              </a:buClr>
              <a:buSzPts val="1400"/>
              <a:buFont typeface="Arial"/>
              <a:buChar char="»"/>
              <a:defRPr sz="1400" b="0" i="0" u="none" strike="noStrike" cap="none">
                <a:solidFill>
                  <a:srgbClr val="595959"/>
                </a:solidFill>
                <a:latin typeface="Verdana"/>
                <a:ea typeface="Verdana"/>
                <a:cs typeface="Verdana"/>
                <a:sym typeface="Verdan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sldNum" idx="12"/>
          </p:nvPr>
        </p:nvSpPr>
        <p:spPr>
          <a:xfrm>
            <a:off x="8244417" y="6527800"/>
            <a:ext cx="2844800" cy="193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0" i="0" u="none" strike="noStrike" cap="none">
                <a:solidFill>
                  <a:srgbClr val="898989"/>
                </a:solidFill>
                <a:latin typeface="Verdana"/>
                <a:ea typeface="Verdana"/>
                <a:cs typeface="Verdana"/>
                <a:sym typeface="Verdana"/>
              </a:defRPr>
            </a:lvl1pPr>
            <a:lvl2pPr marL="0" marR="0" lvl="1" indent="0" algn="r" rtl="0">
              <a:spcBef>
                <a:spcPts val="0"/>
              </a:spcBef>
              <a:spcAft>
                <a:spcPts val="0"/>
              </a:spcAft>
              <a:buNone/>
              <a:defRPr sz="1000" b="0" i="0" u="none" strike="noStrike" cap="none">
                <a:solidFill>
                  <a:srgbClr val="898989"/>
                </a:solidFill>
                <a:latin typeface="Verdana"/>
                <a:ea typeface="Verdana"/>
                <a:cs typeface="Verdana"/>
                <a:sym typeface="Verdana"/>
              </a:defRPr>
            </a:lvl2pPr>
            <a:lvl3pPr marL="0" marR="0" lvl="2" indent="0" algn="r" rtl="0">
              <a:spcBef>
                <a:spcPts val="0"/>
              </a:spcBef>
              <a:spcAft>
                <a:spcPts val="0"/>
              </a:spcAft>
              <a:buNone/>
              <a:defRPr sz="1000" b="0" i="0" u="none" strike="noStrike" cap="none">
                <a:solidFill>
                  <a:srgbClr val="898989"/>
                </a:solidFill>
                <a:latin typeface="Verdana"/>
                <a:ea typeface="Verdana"/>
                <a:cs typeface="Verdana"/>
                <a:sym typeface="Verdana"/>
              </a:defRPr>
            </a:lvl3pPr>
            <a:lvl4pPr marL="0" marR="0" lvl="3" indent="0" algn="r" rtl="0">
              <a:spcBef>
                <a:spcPts val="0"/>
              </a:spcBef>
              <a:spcAft>
                <a:spcPts val="0"/>
              </a:spcAft>
              <a:buNone/>
              <a:defRPr sz="1000" b="0" i="0" u="none" strike="noStrike" cap="none">
                <a:solidFill>
                  <a:srgbClr val="898989"/>
                </a:solidFill>
                <a:latin typeface="Verdana"/>
                <a:ea typeface="Verdana"/>
                <a:cs typeface="Verdana"/>
                <a:sym typeface="Verdana"/>
              </a:defRPr>
            </a:lvl4pPr>
            <a:lvl5pPr marL="0" marR="0" lvl="4" indent="0" algn="r" rtl="0">
              <a:spcBef>
                <a:spcPts val="0"/>
              </a:spcBef>
              <a:spcAft>
                <a:spcPts val="0"/>
              </a:spcAft>
              <a:buNone/>
              <a:defRPr sz="1000" b="0" i="0" u="none" strike="noStrike" cap="none">
                <a:solidFill>
                  <a:srgbClr val="898989"/>
                </a:solidFill>
                <a:latin typeface="Verdana"/>
                <a:ea typeface="Verdana"/>
                <a:cs typeface="Verdana"/>
                <a:sym typeface="Verdana"/>
              </a:defRPr>
            </a:lvl5pPr>
            <a:lvl6pPr marL="0" marR="0" lvl="5" indent="0" algn="r" rtl="0">
              <a:spcBef>
                <a:spcPts val="0"/>
              </a:spcBef>
              <a:spcAft>
                <a:spcPts val="0"/>
              </a:spcAft>
              <a:buNone/>
              <a:defRPr sz="1000" b="0" i="0" u="none" strike="noStrike" cap="none">
                <a:solidFill>
                  <a:srgbClr val="898989"/>
                </a:solidFill>
                <a:latin typeface="Verdana"/>
                <a:ea typeface="Verdana"/>
                <a:cs typeface="Verdana"/>
                <a:sym typeface="Verdana"/>
              </a:defRPr>
            </a:lvl6pPr>
            <a:lvl7pPr marL="0" marR="0" lvl="6" indent="0" algn="r" rtl="0">
              <a:spcBef>
                <a:spcPts val="0"/>
              </a:spcBef>
              <a:spcAft>
                <a:spcPts val="0"/>
              </a:spcAft>
              <a:buNone/>
              <a:defRPr sz="1000" b="0" i="0" u="none" strike="noStrike" cap="none">
                <a:solidFill>
                  <a:srgbClr val="898989"/>
                </a:solidFill>
                <a:latin typeface="Verdana"/>
                <a:ea typeface="Verdana"/>
                <a:cs typeface="Verdana"/>
                <a:sym typeface="Verdana"/>
              </a:defRPr>
            </a:lvl7pPr>
            <a:lvl8pPr marL="0" marR="0" lvl="7" indent="0" algn="r" rtl="0">
              <a:spcBef>
                <a:spcPts val="0"/>
              </a:spcBef>
              <a:spcAft>
                <a:spcPts val="0"/>
              </a:spcAft>
              <a:buNone/>
              <a:defRPr sz="1000" b="0" i="0" u="none" strike="noStrike" cap="none">
                <a:solidFill>
                  <a:srgbClr val="898989"/>
                </a:solidFill>
                <a:latin typeface="Verdana"/>
                <a:ea typeface="Verdana"/>
                <a:cs typeface="Verdana"/>
                <a:sym typeface="Verdana"/>
              </a:defRPr>
            </a:lvl8pPr>
            <a:lvl9pPr marL="0" marR="0" lvl="8" indent="0" algn="r" rtl="0">
              <a:spcBef>
                <a:spcPts val="0"/>
              </a:spcBef>
              <a:spcAft>
                <a:spcPts val="0"/>
              </a:spcAft>
              <a:buNone/>
              <a:defRPr sz="1000" b="0" i="0" u="none" strike="noStrike" cap="none">
                <a:solidFill>
                  <a:srgbClr val="898989"/>
                </a:solidFill>
                <a:latin typeface="Verdana"/>
                <a:ea typeface="Verdana"/>
                <a:cs typeface="Verdana"/>
                <a:sym typeface="Verdana"/>
              </a:defRPr>
            </a:lvl9pPr>
          </a:lstStyle>
          <a:p>
            <a:fld id="{00000000-1234-1234-1234-123412341234}" type="slidenum">
              <a:rPr lang="es-ES" smtClean="0"/>
              <a:pPr/>
              <a:t>‹Nº›</a:t>
            </a:fld>
            <a:endParaRPr lang="es-ES" dirty="0"/>
          </a:p>
        </p:txBody>
      </p:sp>
      <p:sp>
        <p:nvSpPr>
          <p:cNvPr id="100" name="Shape 100"/>
          <p:cNvSpPr/>
          <p:nvPr/>
        </p:nvSpPr>
        <p:spPr>
          <a:xfrm>
            <a:off x="11218333" y="-6350"/>
            <a:ext cx="378800" cy="866700"/>
          </a:xfrm>
          <a:prstGeom prst="rect">
            <a:avLst/>
          </a:prstGeom>
          <a:solidFill>
            <a:srgbClr val="006CB7"/>
          </a:solidFill>
          <a:ln>
            <a:noFill/>
          </a:ln>
          <a:effectLst>
            <a:outerShdw dist="38100" dir="2700000" algn="br" rotWithShape="0">
              <a:srgbClr val="808080">
                <a:alpha val="2471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1" name="Shape 101"/>
          <p:cNvSpPr/>
          <p:nvPr/>
        </p:nvSpPr>
        <p:spPr>
          <a:xfrm>
            <a:off x="11597217" y="0"/>
            <a:ext cx="463600" cy="860400"/>
          </a:xfrm>
          <a:prstGeom prst="rect">
            <a:avLst/>
          </a:prstGeom>
          <a:solidFill>
            <a:srgbClr val="EF4144"/>
          </a:solidFill>
          <a:ln>
            <a:noFill/>
          </a:ln>
          <a:effectLst>
            <a:outerShdw dist="38100" dir="2700000" rotWithShape="0">
              <a:srgbClr val="808080">
                <a:alpha val="2471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2" name="Shape 102"/>
          <p:cNvSpPr/>
          <p:nvPr/>
        </p:nvSpPr>
        <p:spPr>
          <a:xfrm>
            <a:off x="11218333" y="6400800"/>
            <a:ext cx="378800" cy="457200"/>
          </a:xfrm>
          <a:prstGeom prst="rect">
            <a:avLst/>
          </a:prstGeom>
          <a:solidFill>
            <a:srgbClr val="006CB7"/>
          </a:solidFill>
          <a:ln>
            <a:noFill/>
          </a:ln>
          <a:effectLst>
            <a:outerShdw dist="38100" dir="12899965" algn="br" rotWithShape="0">
              <a:srgbClr val="808080">
                <a:alpha val="2471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3" name="Shape 103"/>
          <p:cNvSpPr/>
          <p:nvPr/>
        </p:nvSpPr>
        <p:spPr>
          <a:xfrm>
            <a:off x="11597217" y="6400800"/>
            <a:ext cx="463600" cy="457200"/>
          </a:xfrm>
          <a:prstGeom prst="rect">
            <a:avLst/>
          </a:prstGeom>
          <a:solidFill>
            <a:srgbClr val="EF4144"/>
          </a:solidFill>
          <a:ln>
            <a:noFill/>
          </a:ln>
          <a:effectLst>
            <a:outerShdw dist="38100" dir="12899965" rotWithShape="0">
              <a:srgbClr val="808080">
                <a:alpha val="2471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4" name="Shape 104"/>
          <p:cNvSpPr txBox="1"/>
          <p:nvPr/>
        </p:nvSpPr>
        <p:spPr>
          <a:xfrm>
            <a:off x="177800" y="6494463"/>
            <a:ext cx="3683200" cy="246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000" b="0" i="0" u="none" strike="noStrike" cap="none" dirty="0">
                <a:solidFill>
                  <a:srgbClr val="7F7F7F"/>
                </a:solidFill>
                <a:latin typeface="Verdana"/>
                <a:ea typeface="Verdana"/>
                <a:cs typeface="Verdana"/>
                <a:sym typeface="Verdana"/>
              </a:rPr>
              <a:t>Gobierno de Chile / Ministerio de Salud</a:t>
            </a:r>
            <a:endParaRPr sz="1800" dirty="0"/>
          </a:p>
        </p:txBody>
      </p:sp>
    </p:spTree>
    <p:extLst>
      <p:ext uri="{BB962C8B-B14F-4D97-AF65-F5344CB8AC3E}">
        <p14:creationId xmlns:p14="http://schemas.microsoft.com/office/powerpoint/2010/main" val="3113471827"/>
      </p:ext>
    </p:extLst>
  </p:cSld>
  <p:clrMap bg1="lt1" tx1="dk1" bg2="dk2" tx2="lt2" accent1="accent1" accent2="accent2" accent3="accent3" accent4="accent4" accent5="accent5" accent6="accent6" hlink="hlink" folHlink="folHlink"/>
  <p:sldLayoutIdLst>
    <p:sldLayoutId id="214748368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p:nvPr/>
        </p:nvSpPr>
        <p:spPr>
          <a:xfrm>
            <a:off x="1524000" y="1863059"/>
            <a:ext cx="8802688" cy="150495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s-ES" sz="2700" b="1" i="0" u="none" strike="noStrike" kern="0" cap="none" spc="0" normalizeH="0" baseline="0" noProof="0" dirty="0">
                <a:ln>
                  <a:noFill/>
                </a:ln>
                <a:solidFill>
                  <a:srgbClr val="FFFFFF"/>
                </a:solidFill>
                <a:effectLst/>
                <a:uLnTx/>
                <a:uFillTx/>
                <a:latin typeface="Arial"/>
                <a:ea typeface="Verdana"/>
                <a:cs typeface="Verdana"/>
                <a:sym typeface="Verdana"/>
              </a:rPr>
              <a:t>GES PANDEMIA</a:t>
            </a: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s-ES" sz="2000" b="1" i="0" u="none" strike="noStrike" kern="0" cap="none" spc="0" normalizeH="0" baseline="0" noProof="0" dirty="0">
                <a:ln>
                  <a:noFill/>
                </a:ln>
                <a:solidFill>
                  <a:srgbClr val="FFFFFF"/>
                </a:solidFill>
                <a:effectLst/>
                <a:uLnTx/>
                <a:uFillTx/>
                <a:latin typeface="Arial"/>
                <a:ea typeface="Verdana"/>
                <a:cs typeface="Verdana"/>
                <a:sym typeface="Verdana"/>
              </a:rPr>
              <a:t>CIRA</a:t>
            </a: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FFFFFF"/>
              </a:solidFill>
              <a:effectLst/>
              <a:uLnTx/>
              <a:uFillTx/>
              <a:latin typeface="Arial"/>
              <a:ea typeface="Verdana"/>
              <a:cs typeface="Verdana"/>
              <a:sym typeface="Verdana"/>
            </a:endParaRPr>
          </a:p>
        </p:txBody>
      </p:sp>
      <p:sp>
        <p:nvSpPr>
          <p:cNvPr id="168" name="Shape 168"/>
          <p:cNvSpPr txBox="1"/>
          <p:nvPr/>
        </p:nvSpPr>
        <p:spPr>
          <a:xfrm>
            <a:off x="2037644" y="2554111"/>
            <a:ext cx="7772400" cy="609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2400"/>
              <a:buFontTx/>
              <a:buNone/>
              <a:tabLst/>
              <a:defRPr/>
            </a:pPr>
            <a:endParaRPr kumimoji="0" sz="1400" b="0" i="0" u="none" strike="noStrike" kern="0" cap="none" spc="0" normalizeH="0" baseline="0" noProof="0" dirty="0">
              <a:ln>
                <a:noFill/>
              </a:ln>
              <a:solidFill>
                <a:srgbClr val="FFFFFF"/>
              </a:solidFill>
              <a:effectLst/>
              <a:uLnTx/>
              <a:uFillTx/>
              <a:latin typeface="Verdana"/>
              <a:ea typeface="Verdana"/>
              <a:cs typeface="Verdana"/>
              <a:sym typeface="Verdana"/>
            </a:endParaRPr>
          </a:p>
          <a:p>
            <a:pPr marL="0" marR="0" lvl="0" indent="0" algn="l" defTabSz="914400" rtl="0" eaLnBrk="1" fontAlgn="auto" latinLnBrk="0" hangingPunct="1">
              <a:lnSpc>
                <a:spcPct val="100000"/>
              </a:lnSpc>
              <a:spcBef>
                <a:spcPts val="480"/>
              </a:spcBef>
              <a:spcAft>
                <a:spcPts val="0"/>
              </a:spcAft>
              <a:buClr>
                <a:srgbClr val="FFFFFF"/>
              </a:buClr>
              <a:buSzPts val="2400"/>
              <a:buFontTx/>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69" name="Shape 169"/>
          <p:cNvSpPr txBox="1"/>
          <p:nvPr/>
        </p:nvSpPr>
        <p:spPr>
          <a:xfrm>
            <a:off x="4882327" y="4999206"/>
            <a:ext cx="6120172" cy="1224136"/>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360"/>
              </a:spcBef>
              <a:spcAft>
                <a:spcPts val="0"/>
              </a:spcAft>
              <a:buClr>
                <a:srgbClr val="FFFFFF"/>
              </a:buClr>
              <a:buSzPts val="1800"/>
              <a:buFontTx/>
              <a:buNone/>
              <a:tabLst/>
              <a:defRPr/>
            </a:pPr>
            <a:r>
              <a:rPr kumimoji="0" lang="es-CL" sz="1600" b="0" i="0" u="none" strike="noStrike" kern="0" cap="none" spc="0" normalizeH="0" baseline="0" noProof="0" dirty="0">
                <a:ln>
                  <a:noFill/>
                </a:ln>
                <a:solidFill>
                  <a:srgbClr val="FFFFFF"/>
                </a:solidFill>
                <a:effectLst/>
                <a:uLnTx/>
                <a:uFillTx/>
                <a:latin typeface="Calibri" panose="020F0502020204030204" pitchFamily="34" charset="0"/>
                <a:ea typeface="Verdana"/>
                <a:cs typeface="Verdana"/>
                <a:sym typeface="Verdana"/>
              </a:rPr>
              <a:t>EU. Christian Carvajal Herrera</a:t>
            </a:r>
          </a:p>
          <a:p>
            <a:pPr marL="0" marR="0" lvl="0" indent="0" algn="l" defTabSz="914400" rtl="0" eaLnBrk="1" fontAlgn="auto" latinLnBrk="0" hangingPunct="1">
              <a:lnSpc>
                <a:spcPct val="100000"/>
              </a:lnSpc>
              <a:spcBef>
                <a:spcPts val="360"/>
              </a:spcBef>
              <a:spcAft>
                <a:spcPts val="0"/>
              </a:spcAft>
              <a:buClr>
                <a:srgbClr val="FFFFFF"/>
              </a:buClr>
              <a:buSzPts val="1800"/>
              <a:buFontTx/>
              <a:buNone/>
              <a:tabLst/>
              <a:defRPr/>
            </a:pPr>
            <a:r>
              <a:rPr kumimoji="0" lang="es-CL" sz="1600" b="0" i="0" u="none" strike="noStrike" kern="0" cap="none" spc="0" normalizeH="0" baseline="0" noProof="0" dirty="0">
                <a:ln>
                  <a:noFill/>
                </a:ln>
                <a:solidFill>
                  <a:srgbClr val="FFFFFF"/>
                </a:solidFill>
                <a:effectLst/>
                <a:uLnTx/>
                <a:uFillTx/>
                <a:latin typeface="Calibri" panose="020F0502020204030204" pitchFamily="34" charset="0"/>
                <a:ea typeface="Verdana"/>
                <a:cs typeface="Verdana"/>
                <a:sym typeface="Verdana"/>
              </a:rPr>
              <a:t>Referente GES</a:t>
            </a:r>
          </a:p>
          <a:p>
            <a:pPr marL="0" marR="0" lvl="0" indent="0" algn="l" defTabSz="914400" rtl="0" eaLnBrk="1" fontAlgn="auto" latinLnBrk="0" hangingPunct="1">
              <a:lnSpc>
                <a:spcPct val="100000"/>
              </a:lnSpc>
              <a:spcBef>
                <a:spcPts val="360"/>
              </a:spcBef>
              <a:spcAft>
                <a:spcPts val="0"/>
              </a:spcAft>
              <a:buClr>
                <a:srgbClr val="FFFFFF"/>
              </a:buClr>
              <a:buSzPts val="1800"/>
              <a:buFontTx/>
              <a:buNone/>
              <a:tabLst/>
              <a:defRPr/>
            </a:pPr>
            <a:r>
              <a:rPr kumimoji="0" lang="es-CL" sz="1600" b="0" i="0" u="none" strike="noStrike" kern="0" cap="none" spc="0" normalizeH="0" baseline="0" noProof="0" dirty="0">
                <a:ln>
                  <a:noFill/>
                </a:ln>
                <a:solidFill>
                  <a:srgbClr val="FFFFFF"/>
                </a:solidFill>
                <a:effectLst/>
                <a:uLnTx/>
                <a:uFillTx/>
                <a:latin typeface="Calibri" panose="020F0502020204030204" pitchFamily="34" charset="0"/>
                <a:ea typeface="Verdana"/>
                <a:cs typeface="Verdana"/>
                <a:sym typeface="Verdana"/>
              </a:rPr>
              <a:t>Servicio de Salud Iquique</a:t>
            </a:r>
          </a:p>
          <a:p>
            <a:pPr marL="0" marR="0" lvl="0" indent="0" algn="l" defTabSz="914400" rtl="0" eaLnBrk="1" fontAlgn="auto" latinLnBrk="0" hangingPunct="1">
              <a:lnSpc>
                <a:spcPct val="100000"/>
              </a:lnSpc>
              <a:spcBef>
                <a:spcPts val="360"/>
              </a:spcBef>
              <a:spcAft>
                <a:spcPts val="0"/>
              </a:spcAft>
              <a:buClr>
                <a:srgbClr val="FFFFFF"/>
              </a:buClr>
              <a:buSzPts val="1800"/>
              <a:buFontTx/>
              <a:buNone/>
              <a:tabLst/>
              <a:defRPr/>
            </a:pPr>
            <a:r>
              <a:rPr kumimoji="0" lang="es-ES" sz="1600" b="0" i="0" u="none" strike="noStrike" kern="0" cap="none" spc="0" normalizeH="0" baseline="0" noProof="0" dirty="0">
                <a:ln>
                  <a:noFill/>
                </a:ln>
                <a:solidFill>
                  <a:srgbClr val="FFFFFF"/>
                </a:solidFill>
                <a:effectLst/>
                <a:uLnTx/>
                <a:uFillTx/>
                <a:latin typeface="Calibri" panose="020F0502020204030204" pitchFamily="34" charset="0"/>
                <a:ea typeface="Verdana"/>
                <a:cs typeface="Verdana"/>
                <a:sym typeface="Verdana"/>
              </a:rPr>
              <a:t>JULIO 2021</a:t>
            </a:r>
            <a:endParaRPr kumimoji="0" sz="1600" b="0" i="0" u="none" strike="noStrike" kern="0" cap="none" spc="0" normalizeH="0" baseline="0" noProof="0" dirty="0">
              <a:ln>
                <a:noFill/>
              </a:ln>
              <a:solidFill>
                <a:srgbClr val="FFFFFF"/>
              </a:solidFill>
              <a:effectLst/>
              <a:uLnTx/>
              <a:uFillTx/>
              <a:latin typeface="Calibri" panose="020F0502020204030204" pitchFamily="34" charset="0"/>
              <a:ea typeface="Verdana"/>
              <a:cs typeface="Verdana"/>
              <a:sym typeface="Verdana"/>
            </a:endParaRPr>
          </a:p>
          <a:p>
            <a:pPr marL="0" marR="0" lvl="0" indent="0" algn="l" defTabSz="914400" rtl="0" eaLnBrk="1" fontAlgn="auto" latinLnBrk="0" hangingPunct="1">
              <a:lnSpc>
                <a:spcPct val="100000"/>
              </a:lnSpc>
              <a:spcBef>
                <a:spcPts val="360"/>
              </a:spcBef>
              <a:spcAft>
                <a:spcPts val="0"/>
              </a:spcAft>
              <a:buClr>
                <a:srgbClr val="FFFFFF"/>
              </a:buClr>
              <a:buSzPts val="1800"/>
              <a:buFontTx/>
              <a:buNone/>
              <a:tabLst/>
              <a:defRPr/>
            </a:pPr>
            <a:r>
              <a:rPr kumimoji="0" lang="es-ES" sz="1600" b="0" i="0" u="none" strike="noStrike" kern="0" cap="none" spc="0" normalizeH="0" baseline="0" noProof="0" dirty="0">
                <a:ln>
                  <a:noFill/>
                </a:ln>
                <a:solidFill>
                  <a:srgbClr val="FFFFFF"/>
                </a:solidFill>
                <a:effectLst/>
                <a:uLnTx/>
                <a:uFillTx/>
                <a:latin typeface="Calibri" panose="020F0502020204030204" pitchFamily="34" charset="0"/>
                <a:ea typeface="Verdana"/>
                <a:cs typeface="Verdana"/>
                <a:sym typeface="Verdana"/>
              </a:rPr>
              <a:t> </a:t>
            </a:r>
            <a:endParaRPr kumimoji="0" sz="1200" b="0" i="0" u="none" strike="noStrike" kern="0" cap="none" spc="0" normalizeH="0" baseline="0" noProof="0" dirty="0">
              <a:ln>
                <a:noFill/>
              </a:ln>
              <a:solidFill>
                <a:srgbClr val="000000"/>
              </a:solidFill>
              <a:effectLst/>
              <a:uLnTx/>
              <a:uFillTx/>
              <a:latin typeface="Calibri" panose="020F0502020204030204" pitchFamily="34" charset="0"/>
              <a:ea typeface="+mn-ea"/>
              <a:cs typeface="Arial"/>
              <a:sym typeface="Arial"/>
            </a:endParaRPr>
          </a:p>
          <a:p>
            <a:pPr marL="0" marR="0" lvl="0" indent="0" algn="l" defTabSz="914400" rtl="0" eaLnBrk="1" fontAlgn="auto" latinLnBrk="0" hangingPunct="1">
              <a:lnSpc>
                <a:spcPct val="100000"/>
              </a:lnSpc>
              <a:spcBef>
                <a:spcPts val="360"/>
              </a:spcBef>
              <a:spcAft>
                <a:spcPts val="0"/>
              </a:spcAft>
              <a:buClr>
                <a:srgbClr val="FFFFFF"/>
              </a:buClr>
              <a:buSzPts val="1800"/>
              <a:buFontTx/>
              <a:buNone/>
              <a:tabLst/>
              <a:defRPr/>
            </a:pPr>
            <a:endParaRPr kumimoji="0" sz="1600" b="0" i="0" u="none" strike="noStrike" kern="0" cap="none" spc="0" normalizeH="0" baseline="0" noProof="0" dirty="0">
              <a:ln>
                <a:noFill/>
              </a:ln>
              <a:solidFill>
                <a:srgbClr val="FFFFFF"/>
              </a:solidFill>
              <a:effectLst/>
              <a:uLnTx/>
              <a:uFillTx/>
              <a:latin typeface="Calibri" panose="020F0502020204030204" pitchFamily="34" charset="0"/>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3201" y="428367"/>
            <a:ext cx="10886015" cy="787657"/>
          </a:xfrm>
        </p:spPr>
        <p:txBody>
          <a:bodyPr/>
          <a:lstStyle/>
          <a:p>
            <a:r>
              <a:rPr lang="es-ES" sz="2800" dirty="0">
                <a:latin typeface="Garamond" panose="02020404030301010803" pitchFamily="18" charset="0"/>
              </a:rPr>
              <a:t>Consulta Nueva de Especialidad Odontológica </a:t>
            </a:r>
          </a:p>
        </p:txBody>
      </p:sp>
      <p:sp>
        <p:nvSpPr>
          <p:cNvPr id="4" name="Marcador de pie de página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900" b="0" i="0" u="none" strike="noStrike" kern="1200" cap="none" spc="0" normalizeH="0" baseline="0" noProof="0" dirty="0">
                <a:ln>
                  <a:noFill/>
                </a:ln>
                <a:solidFill>
                  <a:srgbClr val="898989"/>
                </a:solidFill>
                <a:effectLst/>
                <a:uLnTx/>
                <a:uFillTx/>
                <a:latin typeface="Verdana" pitchFamily="34" charset="0"/>
                <a:ea typeface="ヒラギノ角ゴ Pro W3" charset="-128"/>
                <a:cs typeface="+mn-cs"/>
              </a:rPr>
              <a:t>Subdirección Gestión Asistencial </a:t>
            </a:r>
            <a:endParaRPr kumimoji="0" lang="en-US" sz="900" b="0" i="0" u="none" strike="noStrike" kern="1200" cap="none" spc="0" normalizeH="0" baseline="0" noProof="0" dirty="0">
              <a:ln>
                <a:noFill/>
              </a:ln>
              <a:solidFill>
                <a:srgbClr val="898989"/>
              </a:solidFill>
              <a:effectLst/>
              <a:uLnTx/>
              <a:uFillTx/>
              <a:latin typeface="Verdana" pitchFamily="34" charset="0"/>
              <a:ea typeface="ヒラギノ角ゴ Pro W3" charset="-128"/>
              <a:cs typeface="+mn-cs"/>
            </a:endParaRPr>
          </a:p>
        </p:txBody>
      </p:sp>
      <p:sp>
        <p:nvSpPr>
          <p:cNvPr id="5" name="Marcador de número de diapositiva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FE156-5558-C14B-AB29-24AD0FE9110C}" type="slidenum">
              <a:rPr kumimoji="0" lang="en-US" sz="1000" b="0" i="0" u="none" strike="noStrike" kern="1200" cap="none" spc="0" normalizeH="0" baseline="0" noProof="0" smtClean="0">
                <a:ln>
                  <a:noFill/>
                </a:ln>
                <a:solidFill>
                  <a:srgbClr val="898989"/>
                </a:solidFill>
                <a:effectLst/>
                <a:uLnTx/>
                <a:uFillTx/>
                <a:latin typeface="Verdana"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rgbClr val="898989"/>
              </a:solidFill>
              <a:effectLst/>
              <a:uLnTx/>
              <a:uFillTx/>
              <a:latin typeface="Verdana" charset="0"/>
              <a:ea typeface="+mn-ea"/>
              <a:cs typeface="+mn-cs"/>
            </a:endParaRPr>
          </a:p>
        </p:txBody>
      </p:sp>
      <p:sp>
        <p:nvSpPr>
          <p:cNvPr id="8" name="Rectángulo 7">
            <a:extLst>
              <a:ext uri="{FF2B5EF4-FFF2-40B4-BE49-F238E27FC236}">
                <a16:creationId xmlns:a16="http://schemas.microsoft.com/office/drawing/2014/main" id="{567B1F18-506D-441B-968B-38A5A1C427F2}"/>
              </a:ext>
            </a:extLst>
          </p:cNvPr>
          <p:cNvSpPr/>
          <p:nvPr/>
        </p:nvSpPr>
        <p:spPr>
          <a:xfrm>
            <a:off x="419943" y="3336380"/>
            <a:ext cx="5486402" cy="2460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L" dirty="0"/>
              <a:t>Reporte Agosto MINSAL</a:t>
            </a:r>
          </a:p>
        </p:txBody>
      </p:sp>
      <p:sp>
        <p:nvSpPr>
          <p:cNvPr id="9" name="CuadroTexto 8">
            <a:extLst>
              <a:ext uri="{FF2B5EF4-FFF2-40B4-BE49-F238E27FC236}">
                <a16:creationId xmlns:a16="http://schemas.microsoft.com/office/drawing/2014/main" id="{CA598F0E-E0AB-4156-A531-A82DFDC50F30}"/>
              </a:ext>
            </a:extLst>
          </p:cNvPr>
          <p:cNvSpPr txBox="1"/>
          <p:nvPr/>
        </p:nvSpPr>
        <p:spPr>
          <a:xfrm>
            <a:off x="62763" y="4821976"/>
            <a:ext cx="11687164" cy="646331"/>
          </a:xfrm>
          <a:prstGeom prst="rect">
            <a:avLst/>
          </a:prstGeom>
          <a:noFill/>
        </p:spPr>
        <p:txBody>
          <a:bodyPr wrap="square" rtlCol="0">
            <a:spAutoFit/>
          </a:bodyPr>
          <a:lstStyle/>
          <a:p>
            <a:r>
              <a:rPr lang="es-CL" dirty="0"/>
              <a:t>- Debido a inconsistencia en el sistema nacional de seguimientos de tiempos de espera con registros locales se realizó carga masiva de interconsultas al sistema aumentando un aproximado de 3,000 interconsultas pendientes de HETG. </a:t>
            </a:r>
          </a:p>
        </p:txBody>
      </p:sp>
      <p:graphicFrame>
        <p:nvGraphicFramePr>
          <p:cNvPr id="6" name="Tabla 5">
            <a:extLst>
              <a:ext uri="{FF2B5EF4-FFF2-40B4-BE49-F238E27FC236}">
                <a16:creationId xmlns:a16="http://schemas.microsoft.com/office/drawing/2014/main" id="{9DF5147F-EDFE-4B73-ADA0-5F28ABC9D017}"/>
              </a:ext>
            </a:extLst>
          </p:cNvPr>
          <p:cNvGraphicFramePr>
            <a:graphicFrameLocks noGrp="1"/>
          </p:cNvGraphicFramePr>
          <p:nvPr>
            <p:extLst>
              <p:ext uri="{D42A27DB-BD31-4B8C-83A1-F6EECF244321}">
                <p14:modId xmlns:p14="http://schemas.microsoft.com/office/powerpoint/2010/main" val="306169694"/>
              </p:ext>
            </p:extLst>
          </p:nvPr>
        </p:nvGraphicFramePr>
        <p:xfrm>
          <a:off x="115144" y="1389693"/>
          <a:ext cx="6096000" cy="1533525"/>
        </p:xfrm>
        <a:graphic>
          <a:graphicData uri="http://schemas.openxmlformats.org/drawingml/2006/table">
            <a:tbl>
              <a:tblPr/>
              <a:tblGrid>
                <a:gridCol w="762000">
                  <a:extLst>
                    <a:ext uri="{9D8B030D-6E8A-4147-A177-3AD203B41FA5}">
                      <a16:colId xmlns:a16="http://schemas.microsoft.com/office/drawing/2014/main" val="3159928806"/>
                    </a:ext>
                  </a:extLst>
                </a:gridCol>
                <a:gridCol w="762000">
                  <a:extLst>
                    <a:ext uri="{9D8B030D-6E8A-4147-A177-3AD203B41FA5}">
                      <a16:colId xmlns:a16="http://schemas.microsoft.com/office/drawing/2014/main" val="3584517646"/>
                    </a:ext>
                  </a:extLst>
                </a:gridCol>
                <a:gridCol w="762000">
                  <a:extLst>
                    <a:ext uri="{9D8B030D-6E8A-4147-A177-3AD203B41FA5}">
                      <a16:colId xmlns:a16="http://schemas.microsoft.com/office/drawing/2014/main" val="3739124589"/>
                    </a:ext>
                  </a:extLst>
                </a:gridCol>
                <a:gridCol w="762000">
                  <a:extLst>
                    <a:ext uri="{9D8B030D-6E8A-4147-A177-3AD203B41FA5}">
                      <a16:colId xmlns:a16="http://schemas.microsoft.com/office/drawing/2014/main" val="3297699775"/>
                    </a:ext>
                  </a:extLst>
                </a:gridCol>
                <a:gridCol w="762000">
                  <a:extLst>
                    <a:ext uri="{9D8B030D-6E8A-4147-A177-3AD203B41FA5}">
                      <a16:colId xmlns:a16="http://schemas.microsoft.com/office/drawing/2014/main" val="4030279497"/>
                    </a:ext>
                  </a:extLst>
                </a:gridCol>
                <a:gridCol w="762000">
                  <a:extLst>
                    <a:ext uri="{9D8B030D-6E8A-4147-A177-3AD203B41FA5}">
                      <a16:colId xmlns:a16="http://schemas.microsoft.com/office/drawing/2014/main" val="2383588760"/>
                    </a:ext>
                  </a:extLst>
                </a:gridCol>
                <a:gridCol w="762000">
                  <a:extLst>
                    <a:ext uri="{9D8B030D-6E8A-4147-A177-3AD203B41FA5}">
                      <a16:colId xmlns:a16="http://schemas.microsoft.com/office/drawing/2014/main" val="3116489790"/>
                    </a:ext>
                  </a:extLst>
                </a:gridCol>
                <a:gridCol w="762000">
                  <a:extLst>
                    <a:ext uri="{9D8B030D-6E8A-4147-A177-3AD203B41FA5}">
                      <a16:colId xmlns:a16="http://schemas.microsoft.com/office/drawing/2014/main" val="2710865973"/>
                    </a:ext>
                  </a:extLst>
                </a:gridCol>
              </a:tblGrid>
              <a:tr h="190500">
                <a:tc rowSpan="2">
                  <a:txBody>
                    <a:bodyPr/>
                    <a:lstStyle/>
                    <a:p>
                      <a:pPr algn="ctr" rtl="0" fontAlgn="ctr"/>
                      <a:r>
                        <a:rPr lang="es-CL" sz="800" b="1" i="0" u="none" strike="noStrike">
                          <a:solidFill>
                            <a:srgbClr val="FFFFFF"/>
                          </a:solidFill>
                          <a:effectLst/>
                          <a:latin typeface="Calibri" panose="020F0502020204030204" pitchFamily="34" charset="0"/>
                        </a:rPr>
                        <a:t>Servicio de Salud</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algn="ctr" rtl="0" fontAlgn="ctr"/>
                      <a:r>
                        <a:rPr lang="es-CL" sz="800" b="1" i="0" u="none" strike="noStrike">
                          <a:solidFill>
                            <a:srgbClr val="FFFFFF"/>
                          </a:solidFill>
                          <a:effectLst/>
                          <a:latin typeface="Calibri" panose="020F0502020204030204" pitchFamily="34" charset="0"/>
                        </a:rPr>
                        <a:t>Establecimiento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gridSpan="2">
                  <a:txBody>
                    <a:bodyPr/>
                    <a:lstStyle/>
                    <a:p>
                      <a:pPr algn="ctr" rtl="0" fontAlgn="ctr"/>
                      <a:r>
                        <a:rPr lang="es-CL" sz="800" b="1" i="0" u="none" strike="noStrike">
                          <a:solidFill>
                            <a:srgbClr val="FFFFFF"/>
                          </a:solidFill>
                          <a:effectLst/>
                          <a:latin typeface="Calibri" panose="020F0502020204030204" pitchFamily="34" charset="0"/>
                        </a:rPr>
                        <a:t>LB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s-CL"/>
                    </a:p>
                  </a:txBody>
                  <a:tcPr/>
                </a:tc>
                <a:tc gridSpan="2">
                  <a:txBody>
                    <a:bodyPr/>
                    <a:lstStyle/>
                    <a:p>
                      <a:pPr algn="ctr" rtl="0" fontAlgn="ctr"/>
                      <a:r>
                        <a:rPr lang="es-CL" sz="800" b="1" i="0" u="none" strike="noStrike">
                          <a:solidFill>
                            <a:srgbClr val="FFFFFF"/>
                          </a:solidFill>
                          <a:effectLst/>
                          <a:latin typeface="Calibri" panose="020F0502020204030204" pitchFamily="34" charset="0"/>
                        </a:rPr>
                        <a:t>jun-21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s-CL"/>
                    </a:p>
                  </a:txBody>
                  <a:tcPr/>
                </a:tc>
                <a:tc gridSpan="2">
                  <a:txBody>
                    <a:bodyPr/>
                    <a:lstStyle/>
                    <a:p>
                      <a:pPr algn="ctr" fontAlgn="ctr"/>
                      <a:r>
                        <a:rPr lang="es-CL" sz="800" b="1" i="0" u="none" strike="noStrike">
                          <a:solidFill>
                            <a:srgbClr val="FFFFFF"/>
                          </a:solidFill>
                          <a:effectLst/>
                          <a:latin typeface="Calibri" panose="020F0502020204030204" pitchFamily="34" charset="0"/>
                        </a:rPr>
                        <a:t>ago-21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s-CL"/>
                    </a:p>
                  </a:txBody>
                  <a:tcPr/>
                </a:tc>
                <a:extLst>
                  <a:ext uri="{0D108BD9-81ED-4DB2-BD59-A6C34878D82A}">
                    <a16:rowId xmlns:a16="http://schemas.microsoft.com/office/drawing/2014/main" val="2366207235"/>
                  </a:ext>
                </a:extLst>
              </a:tr>
              <a:tr h="295275">
                <a:tc vMerge="1">
                  <a:txBody>
                    <a:bodyPr/>
                    <a:lstStyle/>
                    <a:p>
                      <a:endParaRPr lang="es-CL"/>
                    </a:p>
                  </a:txBody>
                  <a:tcPr/>
                </a:tc>
                <a:tc vMerge="1">
                  <a:txBody>
                    <a:bodyPr/>
                    <a:lstStyle/>
                    <a:p>
                      <a:endParaRPr lang="es-CL"/>
                    </a:p>
                  </a:txBody>
                  <a:tcPr/>
                </a:tc>
                <a:tc>
                  <a:txBody>
                    <a:bodyPr/>
                    <a:lstStyle/>
                    <a:p>
                      <a:pPr algn="ctr" rtl="0" fontAlgn="ctr"/>
                      <a:r>
                        <a:rPr lang="es-CL" sz="800" b="1" i="0" u="none" strike="noStrike">
                          <a:solidFill>
                            <a:srgbClr val="FFFFFF"/>
                          </a:solidFill>
                          <a:effectLst/>
                          <a:latin typeface="Calibri" panose="020F0502020204030204" pitchFamily="34" charset="0"/>
                        </a:rPr>
                        <a:t>Número de registros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L" sz="800" b="1" i="0" u="none" strike="noStrike">
                          <a:solidFill>
                            <a:srgbClr val="FFFFFF"/>
                          </a:solidFill>
                          <a:effectLst/>
                          <a:latin typeface="Calibri" panose="020F0502020204030204" pitchFamily="34" charset="0"/>
                        </a:rPr>
                        <a:t>Prom. días de Espera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L" sz="800" b="1" i="0" u="none" strike="noStrike">
                          <a:solidFill>
                            <a:srgbClr val="FFFFFF"/>
                          </a:solidFill>
                          <a:effectLst/>
                          <a:latin typeface="Calibri" panose="020F0502020204030204" pitchFamily="34" charset="0"/>
                        </a:rPr>
                        <a:t>Número de registros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L" sz="800" b="1" i="0" u="none" strike="noStrike">
                          <a:solidFill>
                            <a:srgbClr val="FFFFFF"/>
                          </a:solidFill>
                          <a:effectLst/>
                          <a:latin typeface="Calibri" panose="020F0502020204030204" pitchFamily="34" charset="0"/>
                        </a:rPr>
                        <a:t>Prom. días de Espera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L" sz="800" b="1" i="0" u="none" strike="noStrike">
                          <a:solidFill>
                            <a:srgbClr val="FFFFFF"/>
                          </a:solidFill>
                          <a:effectLst/>
                          <a:latin typeface="Calibri" panose="020F0502020204030204" pitchFamily="34" charset="0"/>
                        </a:rPr>
                        <a:t>Número de registros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L" sz="800" b="1" i="0" u="none" strike="noStrike">
                          <a:solidFill>
                            <a:srgbClr val="FFFFFF"/>
                          </a:solidFill>
                          <a:effectLst/>
                          <a:latin typeface="Calibri" panose="020F0502020204030204" pitchFamily="34" charset="0"/>
                        </a:rPr>
                        <a:t>Prom. días de Espera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919626269"/>
                  </a:ext>
                </a:extLst>
              </a:tr>
              <a:tr h="428625">
                <a:tc rowSpan="3">
                  <a:txBody>
                    <a:bodyPr/>
                    <a:lstStyle/>
                    <a:p>
                      <a:pPr algn="ctr" rtl="0" fontAlgn="ctr"/>
                      <a:r>
                        <a:rPr lang="es-CL" sz="800" b="1" i="0" u="none" strike="noStrike">
                          <a:solidFill>
                            <a:srgbClr val="000000"/>
                          </a:solidFill>
                          <a:effectLst/>
                          <a:latin typeface="Calibri" panose="020F0502020204030204" pitchFamily="34" charset="0"/>
                        </a:rPr>
                        <a:t>Iquique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CL" sz="800" b="0" i="0" u="none" strike="noStrike">
                          <a:solidFill>
                            <a:srgbClr val="000000"/>
                          </a:solidFill>
                          <a:effectLst/>
                          <a:latin typeface="Calibri" panose="020F0502020204030204" pitchFamily="34" charset="0"/>
                        </a:rPr>
                        <a:t>CESFAM Dr. Héctor Reyno Gutiérrez</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000000"/>
                          </a:solidFill>
                          <a:effectLst/>
                          <a:latin typeface="Calibri" panose="020F0502020204030204" pitchFamily="34" charset="0"/>
                        </a:rPr>
                        <a:t>1.117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000000"/>
                          </a:solidFill>
                          <a:effectLst/>
                          <a:latin typeface="Calibri" panose="020F0502020204030204" pitchFamily="34" charset="0"/>
                        </a:rPr>
                        <a:t>649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333333"/>
                          </a:solidFill>
                          <a:effectLst/>
                          <a:latin typeface="Arial" panose="020B0604020202020204" pitchFamily="34" charset="0"/>
                        </a:rPr>
                        <a:t>1.078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ctr"/>
                      <a:r>
                        <a:rPr lang="es-CL" sz="800" b="0" i="0" u="none" strike="noStrike">
                          <a:solidFill>
                            <a:srgbClr val="333333"/>
                          </a:solidFill>
                          <a:effectLst/>
                          <a:latin typeface="Arial" panose="020B0604020202020204" pitchFamily="34" charset="0"/>
                        </a:rPr>
                        <a:t>712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s-CL" sz="800" b="0" i="0" u="none" strike="noStrike">
                          <a:solidFill>
                            <a:srgbClr val="000000"/>
                          </a:solidFill>
                          <a:effectLst/>
                          <a:latin typeface="Calibri" panose="020F0502020204030204" pitchFamily="34" charset="0"/>
                        </a:rPr>
                        <a:t>1.070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758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8456761"/>
                  </a:ext>
                </a:extLst>
              </a:tr>
              <a:tr h="428625">
                <a:tc vMerge="1">
                  <a:txBody>
                    <a:bodyPr/>
                    <a:lstStyle/>
                    <a:p>
                      <a:endParaRPr lang="es-CL"/>
                    </a:p>
                  </a:txBody>
                  <a:tcPr/>
                </a:tc>
                <a:tc>
                  <a:txBody>
                    <a:bodyPr/>
                    <a:lstStyle/>
                    <a:p>
                      <a:pPr algn="l" rtl="0" fontAlgn="t"/>
                      <a:r>
                        <a:rPr lang="es-CL" sz="800" b="0" i="0" u="none" strike="noStrike">
                          <a:solidFill>
                            <a:srgbClr val="000000"/>
                          </a:solidFill>
                          <a:effectLst/>
                          <a:latin typeface="Calibri" panose="020F0502020204030204" pitchFamily="34" charset="0"/>
                        </a:rPr>
                        <a:t>Hospital Dr. Ernesto Torres Galdames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000000"/>
                          </a:solidFill>
                          <a:effectLst/>
                          <a:latin typeface="Calibri" panose="020F0502020204030204" pitchFamily="34" charset="0"/>
                        </a:rPr>
                        <a:t>3.682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000000"/>
                          </a:solidFill>
                          <a:effectLst/>
                          <a:latin typeface="Calibri" panose="020F0502020204030204" pitchFamily="34" charset="0"/>
                        </a:rPr>
                        <a:t>647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333333"/>
                          </a:solidFill>
                          <a:effectLst/>
                          <a:latin typeface="Arial" panose="020B0604020202020204" pitchFamily="34" charset="0"/>
                        </a:rPr>
                        <a:t>6.660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ctr"/>
                      <a:r>
                        <a:rPr lang="es-CL" sz="800" b="0" i="0" u="none" strike="noStrike">
                          <a:solidFill>
                            <a:srgbClr val="333333"/>
                          </a:solidFill>
                          <a:effectLst/>
                          <a:latin typeface="Arial" panose="020B0604020202020204" pitchFamily="34" charset="0"/>
                        </a:rPr>
                        <a:t>873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s-CL" sz="800" b="0" i="0" u="none" strike="noStrike">
                          <a:solidFill>
                            <a:srgbClr val="000000"/>
                          </a:solidFill>
                          <a:effectLst/>
                          <a:latin typeface="Calibri" panose="020F0502020204030204" pitchFamily="34" charset="0"/>
                        </a:rPr>
                        <a:t>4.858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778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7896144"/>
                  </a:ext>
                </a:extLst>
              </a:tr>
              <a:tr h="190500">
                <a:tc vMerge="1">
                  <a:txBody>
                    <a:bodyPr/>
                    <a:lstStyle/>
                    <a:p>
                      <a:endParaRPr lang="es-CL"/>
                    </a:p>
                  </a:txBody>
                  <a:tcPr/>
                </a:tc>
                <a:tc>
                  <a:txBody>
                    <a:bodyPr/>
                    <a:lstStyle/>
                    <a:p>
                      <a:pPr algn="l" rtl="0" fontAlgn="t"/>
                      <a:r>
                        <a:rPr lang="es-CL" sz="800" b="1" i="0" u="none" strike="noStrike">
                          <a:solidFill>
                            <a:srgbClr val="000000"/>
                          </a:solidFill>
                          <a:effectLst/>
                          <a:latin typeface="Calibri" panose="020F0502020204030204" pitchFamily="34" charset="0"/>
                        </a:rPr>
                        <a:t>Total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rtl="0" fontAlgn="ctr"/>
                      <a:r>
                        <a:rPr lang="es-CL" sz="800" b="1" i="0" u="none" strike="noStrike">
                          <a:solidFill>
                            <a:srgbClr val="000000"/>
                          </a:solidFill>
                          <a:effectLst/>
                          <a:latin typeface="Calibri" panose="020F0502020204030204" pitchFamily="34" charset="0"/>
                        </a:rPr>
                        <a:t>4.799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rtl="0" fontAlgn="ctr"/>
                      <a:r>
                        <a:rPr lang="es-CL" sz="800" b="1" i="0" u="none" strike="noStrike">
                          <a:solidFill>
                            <a:srgbClr val="000000"/>
                          </a:solidFill>
                          <a:effectLst/>
                          <a:latin typeface="Calibri" panose="020F0502020204030204" pitchFamily="34" charset="0"/>
                        </a:rPr>
                        <a:t>648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rtl="0" fontAlgn="ctr"/>
                      <a:r>
                        <a:rPr lang="es-CL" sz="800" b="1" i="0" u="none" strike="noStrike">
                          <a:solidFill>
                            <a:srgbClr val="333333"/>
                          </a:solidFill>
                          <a:effectLst/>
                          <a:latin typeface="Arial" panose="020B0604020202020204" pitchFamily="34" charset="0"/>
                        </a:rPr>
                        <a:t>7.738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rtl="0" fontAlgn="ctr"/>
                      <a:r>
                        <a:rPr lang="es-CL" sz="800" b="1" i="0" u="none" strike="noStrike">
                          <a:solidFill>
                            <a:srgbClr val="333333"/>
                          </a:solidFill>
                          <a:effectLst/>
                          <a:latin typeface="Arial" panose="020B0604020202020204" pitchFamily="34" charset="0"/>
                        </a:rPr>
                        <a:t>851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ctr"/>
                      <a:r>
                        <a:rPr lang="es-CL" sz="800" b="1" i="0" u="none" strike="noStrike">
                          <a:solidFill>
                            <a:srgbClr val="000000"/>
                          </a:solidFill>
                          <a:effectLst/>
                          <a:latin typeface="Calibri" panose="020F0502020204030204" pitchFamily="34" charset="0"/>
                        </a:rPr>
                        <a:t>5.928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es-CL" sz="800" b="1" i="0" u="none" strike="noStrike" dirty="0">
                          <a:solidFill>
                            <a:srgbClr val="000000"/>
                          </a:solidFill>
                          <a:effectLst/>
                          <a:latin typeface="Calibri" panose="020F0502020204030204" pitchFamily="34" charset="0"/>
                        </a:rPr>
                        <a:t>774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4032601069"/>
                  </a:ext>
                </a:extLst>
              </a:tr>
            </a:tbl>
          </a:graphicData>
        </a:graphic>
      </p:graphicFrame>
      <p:graphicFrame>
        <p:nvGraphicFramePr>
          <p:cNvPr id="12" name="Gráfico 11">
            <a:extLst>
              <a:ext uri="{FF2B5EF4-FFF2-40B4-BE49-F238E27FC236}">
                <a16:creationId xmlns:a16="http://schemas.microsoft.com/office/drawing/2014/main" id="{4CAFC30C-19FF-49DB-A02A-5415A95A05D2}"/>
              </a:ext>
            </a:extLst>
          </p:cNvPr>
          <p:cNvGraphicFramePr>
            <a:graphicFrameLocks/>
          </p:cNvGraphicFramePr>
          <p:nvPr>
            <p:extLst>
              <p:ext uri="{D42A27DB-BD31-4B8C-83A1-F6EECF244321}">
                <p14:modId xmlns:p14="http://schemas.microsoft.com/office/powerpoint/2010/main" val="3849774244"/>
              </p:ext>
            </p:extLst>
          </p:nvPr>
        </p:nvGraphicFramePr>
        <p:xfrm>
          <a:off x="6972300" y="1216024"/>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8644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A9EF2953-E480-498C-82B5-C7DEB85600E3}"/>
              </a:ext>
            </a:extLst>
          </p:cNvPr>
          <p:cNvSpPr>
            <a:spLocks noGrp="1"/>
          </p:cNvSpPr>
          <p:nvPr>
            <p:ph type="ftr" sz="quarter" idx="10"/>
          </p:nvPr>
        </p:nvSpPr>
        <p:spPr/>
        <p:txBody>
          <a:bodyPr/>
          <a:lstStyle/>
          <a:p>
            <a:pPr>
              <a:defRPr/>
            </a:pPr>
            <a:r>
              <a:rPr lang="es-ES_tradnl"/>
              <a:t>Subdireccion Gestión Cuidado del Paciente</a:t>
            </a:r>
            <a:endParaRPr lang="en-US"/>
          </a:p>
        </p:txBody>
      </p:sp>
      <p:sp>
        <p:nvSpPr>
          <p:cNvPr id="5" name="Marcador de número de diapositiva 4">
            <a:extLst>
              <a:ext uri="{FF2B5EF4-FFF2-40B4-BE49-F238E27FC236}">
                <a16:creationId xmlns:a16="http://schemas.microsoft.com/office/drawing/2014/main" id="{523844D6-3858-4E73-A642-BFC437548BF2}"/>
              </a:ext>
            </a:extLst>
          </p:cNvPr>
          <p:cNvSpPr>
            <a:spLocks noGrp="1"/>
          </p:cNvSpPr>
          <p:nvPr>
            <p:ph type="sldNum" sz="quarter" idx="11"/>
          </p:nvPr>
        </p:nvSpPr>
        <p:spPr/>
        <p:txBody>
          <a:bodyPr/>
          <a:lstStyle/>
          <a:p>
            <a:fld id="{5C7FE156-5558-C14B-AB29-24AD0FE9110C}" type="slidenum">
              <a:rPr lang="en-US" smtClean="0"/>
              <a:pPr/>
              <a:t>11</a:t>
            </a:fld>
            <a:endParaRPr lang="en-US"/>
          </a:p>
        </p:txBody>
      </p:sp>
      <p:sp>
        <p:nvSpPr>
          <p:cNvPr id="6" name="Título 1">
            <a:extLst>
              <a:ext uri="{FF2B5EF4-FFF2-40B4-BE49-F238E27FC236}">
                <a16:creationId xmlns:a16="http://schemas.microsoft.com/office/drawing/2014/main" id="{8EF4BAAF-9123-420A-93AB-27BAA9ABB696}"/>
              </a:ext>
            </a:extLst>
          </p:cNvPr>
          <p:cNvSpPr>
            <a:spLocks noGrp="1"/>
          </p:cNvSpPr>
          <p:nvPr>
            <p:ph type="title"/>
          </p:nvPr>
        </p:nvSpPr>
        <p:spPr>
          <a:xfrm>
            <a:off x="203201" y="428367"/>
            <a:ext cx="10886015" cy="787657"/>
          </a:xfrm>
        </p:spPr>
        <p:txBody>
          <a:bodyPr/>
          <a:lstStyle/>
          <a:p>
            <a:r>
              <a:rPr lang="es-ES" sz="2800" dirty="0">
                <a:latin typeface="Garamond" panose="02020404030301010803" pitchFamily="18" charset="0"/>
              </a:rPr>
              <a:t>Consulta Nueva de Especialidad Odontológica </a:t>
            </a:r>
          </a:p>
        </p:txBody>
      </p:sp>
      <p:sp>
        <p:nvSpPr>
          <p:cNvPr id="7" name="CuadroTexto 6">
            <a:extLst>
              <a:ext uri="{FF2B5EF4-FFF2-40B4-BE49-F238E27FC236}">
                <a16:creationId xmlns:a16="http://schemas.microsoft.com/office/drawing/2014/main" id="{41B2C900-3F3C-499B-8462-F93A5F10B158}"/>
              </a:ext>
            </a:extLst>
          </p:cNvPr>
          <p:cNvSpPr txBox="1"/>
          <p:nvPr/>
        </p:nvSpPr>
        <p:spPr>
          <a:xfrm>
            <a:off x="537633" y="1216024"/>
            <a:ext cx="5558367" cy="461665"/>
          </a:xfrm>
          <a:prstGeom prst="rect">
            <a:avLst/>
          </a:prstGeom>
          <a:noFill/>
        </p:spPr>
        <p:txBody>
          <a:bodyPr wrap="square" rtlCol="0">
            <a:spAutoFit/>
          </a:bodyPr>
          <a:lstStyle/>
          <a:p>
            <a:r>
              <a:rPr lang="es-CL" sz="2400" b="1" dirty="0"/>
              <a:t>Estrategias 2021 </a:t>
            </a:r>
          </a:p>
        </p:txBody>
      </p:sp>
      <p:sp>
        <p:nvSpPr>
          <p:cNvPr id="8" name="CuadroTexto 7">
            <a:extLst>
              <a:ext uri="{FF2B5EF4-FFF2-40B4-BE49-F238E27FC236}">
                <a16:creationId xmlns:a16="http://schemas.microsoft.com/office/drawing/2014/main" id="{38B8CF7D-50E7-44A3-A90A-68FDA0EED84B}"/>
              </a:ext>
            </a:extLst>
          </p:cNvPr>
          <p:cNvSpPr txBox="1"/>
          <p:nvPr/>
        </p:nvSpPr>
        <p:spPr>
          <a:xfrm>
            <a:off x="276225" y="1816099"/>
            <a:ext cx="11791950" cy="1200329"/>
          </a:xfrm>
          <a:prstGeom prst="rect">
            <a:avLst/>
          </a:prstGeom>
          <a:noFill/>
        </p:spPr>
        <p:txBody>
          <a:bodyPr wrap="square" rtlCol="0">
            <a:spAutoFit/>
          </a:bodyPr>
          <a:lstStyle/>
          <a:p>
            <a:pPr marL="285750" indent="-285750">
              <a:buFontTx/>
              <a:buChar char="-"/>
            </a:pPr>
            <a:r>
              <a:rPr lang="es-CL" dirty="0"/>
              <a:t>Atenciones de especialidades Odontológicas consideradas dentro de Fondos GORE</a:t>
            </a:r>
          </a:p>
          <a:p>
            <a:endParaRPr lang="es-CL" dirty="0"/>
          </a:p>
          <a:p>
            <a:pPr marL="285750" indent="-285750">
              <a:buFontTx/>
              <a:buChar char="-"/>
            </a:pPr>
            <a:r>
              <a:rPr lang="es-CL" dirty="0"/>
              <a:t>Pronta licitación para nuevas unidades Odontológicas </a:t>
            </a:r>
          </a:p>
          <a:p>
            <a:endParaRPr lang="es-CL" dirty="0"/>
          </a:p>
        </p:txBody>
      </p:sp>
      <p:pic>
        <p:nvPicPr>
          <p:cNvPr id="9" name="Imagen 8">
            <a:extLst>
              <a:ext uri="{FF2B5EF4-FFF2-40B4-BE49-F238E27FC236}">
                <a16:creationId xmlns:a16="http://schemas.microsoft.com/office/drawing/2014/main" id="{99195050-5BB3-4522-B09A-607B0813D176}"/>
              </a:ext>
            </a:extLst>
          </p:cNvPr>
          <p:cNvPicPr>
            <a:picLocks noChangeAspect="1"/>
          </p:cNvPicPr>
          <p:nvPr/>
        </p:nvPicPr>
        <p:blipFill>
          <a:blip r:embed="rId2"/>
          <a:stretch>
            <a:fillRect/>
          </a:stretch>
        </p:blipFill>
        <p:spPr>
          <a:xfrm>
            <a:off x="7267575" y="3564574"/>
            <a:ext cx="3676650" cy="2058924"/>
          </a:xfrm>
          <a:prstGeom prst="rect">
            <a:avLst/>
          </a:prstGeom>
        </p:spPr>
      </p:pic>
    </p:spTree>
    <p:extLst>
      <p:ext uri="{BB962C8B-B14F-4D97-AF65-F5344CB8AC3E}">
        <p14:creationId xmlns:p14="http://schemas.microsoft.com/office/powerpoint/2010/main" val="1895834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3201" y="428367"/>
            <a:ext cx="10886015" cy="787657"/>
          </a:xfrm>
        </p:spPr>
        <p:txBody>
          <a:bodyPr/>
          <a:lstStyle/>
          <a:p>
            <a:r>
              <a:rPr lang="es-ES" sz="2800" dirty="0">
                <a:latin typeface="Garamond" panose="02020404030301010803" pitchFamily="18" charset="0"/>
              </a:rPr>
              <a:t>Lista de Espera Quirúrgica </a:t>
            </a:r>
          </a:p>
        </p:txBody>
      </p:sp>
      <p:sp>
        <p:nvSpPr>
          <p:cNvPr id="4" name="Marcador de pie de página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900" b="0" i="0" u="none" strike="noStrike" kern="1200" cap="none" spc="0" normalizeH="0" baseline="0" noProof="0" dirty="0">
                <a:ln>
                  <a:noFill/>
                </a:ln>
                <a:solidFill>
                  <a:srgbClr val="898989"/>
                </a:solidFill>
                <a:effectLst/>
                <a:uLnTx/>
                <a:uFillTx/>
                <a:latin typeface="Verdana" pitchFamily="34" charset="0"/>
                <a:ea typeface="ヒラギノ角ゴ Pro W3" charset="-128"/>
                <a:cs typeface="+mn-cs"/>
              </a:rPr>
              <a:t>Subdirección Gestión Asistencial </a:t>
            </a:r>
            <a:endParaRPr kumimoji="0" lang="en-US" sz="900" b="0" i="0" u="none" strike="noStrike" kern="1200" cap="none" spc="0" normalizeH="0" baseline="0" noProof="0" dirty="0">
              <a:ln>
                <a:noFill/>
              </a:ln>
              <a:solidFill>
                <a:srgbClr val="898989"/>
              </a:solidFill>
              <a:effectLst/>
              <a:uLnTx/>
              <a:uFillTx/>
              <a:latin typeface="Verdana" pitchFamily="34" charset="0"/>
              <a:ea typeface="ヒラギノ角ゴ Pro W3" charset="-128"/>
              <a:cs typeface="+mn-cs"/>
            </a:endParaRPr>
          </a:p>
        </p:txBody>
      </p:sp>
      <p:sp>
        <p:nvSpPr>
          <p:cNvPr id="5" name="Marcador de número de diapositiva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FE156-5558-C14B-AB29-24AD0FE9110C}" type="slidenum">
              <a:rPr kumimoji="0" lang="en-US" sz="1000" b="0" i="0" u="none" strike="noStrike" kern="1200" cap="none" spc="0" normalizeH="0" baseline="0" noProof="0" smtClean="0">
                <a:ln>
                  <a:noFill/>
                </a:ln>
                <a:solidFill>
                  <a:srgbClr val="898989"/>
                </a:solidFill>
                <a:effectLst/>
                <a:uLnTx/>
                <a:uFillTx/>
                <a:latin typeface="Verdana"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srgbClr val="898989"/>
              </a:solidFill>
              <a:effectLst/>
              <a:uLnTx/>
              <a:uFillTx/>
              <a:latin typeface="Verdana" charset="0"/>
              <a:ea typeface="+mn-ea"/>
              <a:cs typeface="+mn-cs"/>
            </a:endParaRPr>
          </a:p>
        </p:txBody>
      </p:sp>
      <p:sp>
        <p:nvSpPr>
          <p:cNvPr id="7" name="Rectángulo 6">
            <a:extLst>
              <a:ext uri="{FF2B5EF4-FFF2-40B4-BE49-F238E27FC236}">
                <a16:creationId xmlns:a16="http://schemas.microsoft.com/office/drawing/2014/main" id="{E66DAB9F-F7D1-4FC0-860D-816F0AAB4D60}"/>
              </a:ext>
            </a:extLst>
          </p:cNvPr>
          <p:cNvSpPr/>
          <p:nvPr/>
        </p:nvSpPr>
        <p:spPr>
          <a:xfrm>
            <a:off x="304008" y="4050081"/>
            <a:ext cx="5537200" cy="2460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L" dirty="0"/>
              <a:t>Reporte Agosto MINSAL</a:t>
            </a:r>
          </a:p>
        </p:txBody>
      </p:sp>
      <p:sp>
        <p:nvSpPr>
          <p:cNvPr id="9" name="CuadroTexto 8">
            <a:extLst>
              <a:ext uri="{FF2B5EF4-FFF2-40B4-BE49-F238E27FC236}">
                <a16:creationId xmlns:a16="http://schemas.microsoft.com/office/drawing/2014/main" id="{4E076B2C-8F64-4ED2-941B-806E0D32EFC3}"/>
              </a:ext>
            </a:extLst>
          </p:cNvPr>
          <p:cNvSpPr txBox="1"/>
          <p:nvPr/>
        </p:nvSpPr>
        <p:spPr>
          <a:xfrm>
            <a:off x="110387" y="4917226"/>
            <a:ext cx="11967313" cy="369332"/>
          </a:xfrm>
          <a:prstGeom prst="rect">
            <a:avLst/>
          </a:prstGeom>
          <a:noFill/>
        </p:spPr>
        <p:txBody>
          <a:bodyPr wrap="square" rtlCol="0">
            <a:spAutoFit/>
          </a:bodyPr>
          <a:lstStyle/>
          <a:p>
            <a:r>
              <a:rPr lang="es-CL" dirty="0"/>
              <a:t>- Aumento de producción quirúrgica LE: 143 Intervenciones en Agosto </a:t>
            </a:r>
          </a:p>
        </p:txBody>
      </p:sp>
      <p:graphicFrame>
        <p:nvGraphicFramePr>
          <p:cNvPr id="3" name="Tabla 2">
            <a:extLst>
              <a:ext uri="{FF2B5EF4-FFF2-40B4-BE49-F238E27FC236}">
                <a16:creationId xmlns:a16="http://schemas.microsoft.com/office/drawing/2014/main" id="{2B275E0C-DCB9-4AB3-8A0D-2CF22FC6BDA4}"/>
              </a:ext>
            </a:extLst>
          </p:cNvPr>
          <p:cNvGraphicFramePr>
            <a:graphicFrameLocks noGrp="1"/>
          </p:cNvGraphicFramePr>
          <p:nvPr>
            <p:extLst>
              <p:ext uri="{D42A27DB-BD31-4B8C-83A1-F6EECF244321}">
                <p14:modId xmlns:p14="http://schemas.microsoft.com/office/powerpoint/2010/main" val="2637520798"/>
              </p:ext>
            </p:extLst>
          </p:nvPr>
        </p:nvGraphicFramePr>
        <p:xfrm>
          <a:off x="304008" y="1140488"/>
          <a:ext cx="6096000" cy="2676525"/>
        </p:xfrm>
        <a:graphic>
          <a:graphicData uri="http://schemas.openxmlformats.org/drawingml/2006/table">
            <a:tbl>
              <a:tblPr/>
              <a:tblGrid>
                <a:gridCol w="762000">
                  <a:extLst>
                    <a:ext uri="{9D8B030D-6E8A-4147-A177-3AD203B41FA5}">
                      <a16:colId xmlns:a16="http://schemas.microsoft.com/office/drawing/2014/main" val="1121793735"/>
                    </a:ext>
                  </a:extLst>
                </a:gridCol>
                <a:gridCol w="762000">
                  <a:extLst>
                    <a:ext uri="{9D8B030D-6E8A-4147-A177-3AD203B41FA5}">
                      <a16:colId xmlns:a16="http://schemas.microsoft.com/office/drawing/2014/main" val="1158545385"/>
                    </a:ext>
                  </a:extLst>
                </a:gridCol>
                <a:gridCol w="762000">
                  <a:extLst>
                    <a:ext uri="{9D8B030D-6E8A-4147-A177-3AD203B41FA5}">
                      <a16:colId xmlns:a16="http://schemas.microsoft.com/office/drawing/2014/main" val="2664242687"/>
                    </a:ext>
                  </a:extLst>
                </a:gridCol>
                <a:gridCol w="762000">
                  <a:extLst>
                    <a:ext uri="{9D8B030D-6E8A-4147-A177-3AD203B41FA5}">
                      <a16:colId xmlns:a16="http://schemas.microsoft.com/office/drawing/2014/main" val="4047130809"/>
                    </a:ext>
                  </a:extLst>
                </a:gridCol>
                <a:gridCol w="762000">
                  <a:extLst>
                    <a:ext uri="{9D8B030D-6E8A-4147-A177-3AD203B41FA5}">
                      <a16:colId xmlns:a16="http://schemas.microsoft.com/office/drawing/2014/main" val="4254507759"/>
                    </a:ext>
                  </a:extLst>
                </a:gridCol>
                <a:gridCol w="762000">
                  <a:extLst>
                    <a:ext uri="{9D8B030D-6E8A-4147-A177-3AD203B41FA5}">
                      <a16:colId xmlns:a16="http://schemas.microsoft.com/office/drawing/2014/main" val="249816016"/>
                    </a:ext>
                  </a:extLst>
                </a:gridCol>
                <a:gridCol w="762000">
                  <a:extLst>
                    <a:ext uri="{9D8B030D-6E8A-4147-A177-3AD203B41FA5}">
                      <a16:colId xmlns:a16="http://schemas.microsoft.com/office/drawing/2014/main" val="4222454495"/>
                    </a:ext>
                  </a:extLst>
                </a:gridCol>
                <a:gridCol w="762000">
                  <a:extLst>
                    <a:ext uri="{9D8B030D-6E8A-4147-A177-3AD203B41FA5}">
                      <a16:colId xmlns:a16="http://schemas.microsoft.com/office/drawing/2014/main" val="2559047577"/>
                    </a:ext>
                  </a:extLst>
                </a:gridCol>
              </a:tblGrid>
              <a:tr h="190500">
                <a:tc rowSpan="2">
                  <a:txBody>
                    <a:bodyPr/>
                    <a:lstStyle/>
                    <a:p>
                      <a:pPr algn="ctr" rtl="0" fontAlgn="ctr"/>
                      <a:r>
                        <a:rPr lang="es-CL" sz="800" b="1" i="0" u="none" strike="noStrike">
                          <a:solidFill>
                            <a:srgbClr val="FFFFFF"/>
                          </a:solidFill>
                          <a:effectLst/>
                          <a:latin typeface="Calibri" panose="020F0502020204030204" pitchFamily="34" charset="0"/>
                        </a:rPr>
                        <a:t>Servicio de Salud</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algn="ctr" rtl="0" fontAlgn="ctr"/>
                      <a:r>
                        <a:rPr lang="es-CL" sz="800" b="1" i="0" u="none" strike="noStrike">
                          <a:solidFill>
                            <a:srgbClr val="FFFFFF"/>
                          </a:solidFill>
                          <a:effectLst/>
                          <a:latin typeface="Calibri" panose="020F0502020204030204" pitchFamily="34" charset="0"/>
                        </a:rPr>
                        <a:t>Establecimiento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gridSpan="2">
                  <a:txBody>
                    <a:bodyPr/>
                    <a:lstStyle/>
                    <a:p>
                      <a:pPr algn="ctr" rtl="0" fontAlgn="ctr"/>
                      <a:r>
                        <a:rPr lang="es-CL" sz="800" b="1" i="0" u="none" strike="noStrike" dirty="0">
                          <a:solidFill>
                            <a:srgbClr val="FFFFFF"/>
                          </a:solidFill>
                          <a:effectLst/>
                          <a:latin typeface="Calibri" panose="020F0502020204030204" pitchFamily="34" charset="0"/>
                        </a:rPr>
                        <a:t>LB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s-CL"/>
                    </a:p>
                  </a:txBody>
                  <a:tcPr/>
                </a:tc>
                <a:tc gridSpan="2">
                  <a:txBody>
                    <a:bodyPr/>
                    <a:lstStyle/>
                    <a:p>
                      <a:pPr algn="ctr" rtl="0" fontAlgn="ctr"/>
                      <a:r>
                        <a:rPr lang="es-CL" sz="800" b="1" i="0" u="none" strike="noStrike">
                          <a:solidFill>
                            <a:srgbClr val="FFFFFF"/>
                          </a:solidFill>
                          <a:effectLst/>
                          <a:latin typeface="Calibri" panose="020F0502020204030204" pitchFamily="34" charset="0"/>
                        </a:rPr>
                        <a:t>jun-21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s-CL"/>
                    </a:p>
                  </a:txBody>
                  <a:tcPr/>
                </a:tc>
                <a:tc gridSpan="2">
                  <a:txBody>
                    <a:bodyPr/>
                    <a:lstStyle/>
                    <a:p>
                      <a:pPr algn="ctr" fontAlgn="ctr"/>
                      <a:r>
                        <a:rPr lang="es-CL" sz="800" b="1" i="0" u="none" strike="noStrike">
                          <a:solidFill>
                            <a:srgbClr val="FFFFFF"/>
                          </a:solidFill>
                          <a:effectLst/>
                          <a:latin typeface="Calibri" panose="020F0502020204030204" pitchFamily="34" charset="0"/>
                        </a:rPr>
                        <a:t>ago-21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s-CL"/>
                    </a:p>
                  </a:txBody>
                  <a:tcPr/>
                </a:tc>
                <a:extLst>
                  <a:ext uri="{0D108BD9-81ED-4DB2-BD59-A6C34878D82A}">
                    <a16:rowId xmlns:a16="http://schemas.microsoft.com/office/drawing/2014/main" val="3772199561"/>
                  </a:ext>
                </a:extLst>
              </a:tr>
              <a:tr h="295275">
                <a:tc vMerge="1">
                  <a:txBody>
                    <a:bodyPr/>
                    <a:lstStyle/>
                    <a:p>
                      <a:endParaRPr lang="es-CL"/>
                    </a:p>
                  </a:txBody>
                  <a:tcPr/>
                </a:tc>
                <a:tc vMerge="1">
                  <a:txBody>
                    <a:bodyPr/>
                    <a:lstStyle/>
                    <a:p>
                      <a:endParaRPr lang="es-CL"/>
                    </a:p>
                  </a:txBody>
                  <a:tcPr/>
                </a:tc>
                <a:tc>
                  <a:txBody>
                    <a:bodyPr/>
                    <a:lstStyle/>
                    <a:p>
                      <a:pPr algn="ctr" rtl="0" fontAlgn="ctr"/>
                      <a:r>
                        <a:rPr lang="es-CL" sz="800" b="1" i="0" u="none" strike="noStrike">
                          <a:solidFill>
                            <a:srgbClr val="FFFFFF"/>
                          </a:solidFill>
                          <a:effectLst/>
                          <a:latin typeface="Calibri" panose="020F0502020204030204" pitchFamily="34" charset="0"/>
                        </a:rPr>
                        <a:t>Número de registros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L" sz="800" b="1" i="0" u="none" strike="noStrike">
                          <a:solidFill>
                            <a:srgbClr val="FFFFFF"/>
                          </a:solidFill>
                          <a:effectLst/>
                          <a:latin typeface="Calibri" panose="020F0502020204030204" pitchFamily="34" charset="0"/>
                        </a:rPr>
                        <a:t>Prom. días de Espera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L" sz="800" b="1" i="0" u="none" strike="noStrike">
                          <a:solidFill>
                            <a:srgbClr val="FFFFFF"/>
                          </a:solidFill>
                          <a:effectLst/>
                          <a:latin typeface="Calibri" panose="020F0502020204030204" pitchFamily="34" charset="0"/>
                        </a:rPr>
                        <a:t>Número de registros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L" sz="800" b="1" i="0" u="none" strike="noStrike">
                          <a:solidFill>
                            <a:srgbClr val="FFFFFF"/>
                          </a:solidFill>
                          <a:effectLst/>
                          <a:latin typeface="Calibri" panose="020F0502020204030204" pitchFamily="34" charset="0"/>
                        </a:rPr>
                        <a:t>Prom. días de Espera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L" sz="800" b="1" i="0" u="none" strike="noStrike">
                          <a:solidFill>
                            <a:srgbClr val="FFFFFF"/>
                          </a:solidFill>
                          <a:effectLst/>
                          <a:latin typeface="Calibri" panose="020F0502020204030204" pitchFamily="34" charset="0"/>
                        </a:rPr>
                        <a:t>Número de registros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L" sz="800" b="1" i="0" u="none" strike="noStrike">
                          <a:solidFill>
                            <a:srgbClr val="FFFFFF"/>
                          </a:solidFill>
                          <a:effectLst/>
                          <a:latin typeface="Calibri" panose="020F0502020204030204" pitchFamily="34" charset="0"/>
                        </a:rPr>
                        <a:t>Prom. días de Espera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792964742"/>
                  </a:ext>
                </a:extLst>
              </a:tr>
              <a:tr h="428625">
                <a:tc rowSpan="6">
                  <a:txBody>
                    <a:bodyPr/>
                    <a:lstStyle/>
                    <a:p>
                      <a:pPr algn="ctr" rtl="0" fontAlgn="ctr"/>
                      <a:r>
                        <a:rPr lang="es-CL" sz="800" b="1" i="0" u="none" strike="noStrike">
                          <a:solidFill>
                            <a:srgbClr val="000000"/>
                          </a:solidFill>
                          <a:effectLst/>
                          <a:latin typeface="Calibri" panose="020F0502020204030204" pitchFamily="34" charset="0"/>
                        </a:rPr>
                        <a:t>Iquique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CL" sz="800" b="0" i="0" u="none" strike="noStrike">
                          <a:solidFill>
                            <a:srgbClr val="000000"/>
                          </a:solidFill>
                          <a:effectLst/>
                          <a:latin typeface="Calibri" panose="020F0502020204030204" pitchFamily="34" charset="0"/>
                        </a:rPr>
                        <a:t>CESFAM Cirujano Aguirre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000000"/>
                          </a:solidFill>
                          <a:effectLst/>
                          <a:latin typeface="Calibri" panose="020F050202020403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333333"/>
                          </a:solidFill>
                          <a:effectLst/>
                          <a:latin typeface="Arial" panose="020B0604020202020204" pitchFamily="34" charset="0"/>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ctr"/>
                      <a:r>
                        <a:rPr lang="es-CL" sz="800" b="0" i="0" u="none" strike="noStrike">
                          <a:solidFill>
                            <a:srgbClr val="333333"/>
                          </a:solidFill>
                          <a:effectLst/>
                          <a:latin typeface="Arial" panose="020B0604020202020204" pitchFamily="34" charset="0"/>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s-CL" sz="800" b="0" i="0" u="none" strike="noStrike">
                          <a:solidFill>
                            <a:srgbClr val="000000"/>
                          </a:solidFill>
                          <a:effectLst/>
                          <a:latin typeface="Calibri" panose="020F0502020204030204" pitchFamily="34"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9873558"/>
                  </a:ext>
                </a:extLst>
              </a:tr>
              <a:tr h="428625">
                <a:tc vMerge="1">
                  <a:txBody>
                    <a:bodyPr/>
                    <a:lstStyle/>
                    <a:p>
                      <a:endParaRPr lang="es-CL"/>
                    </a:p>
                  </a:txBody>
                  <a:tcPr/>
                </a:tc>
                <a:tc>
                  <a:txBody>
                    <a:bodyPr/>
                    <a:lstStyle/>
                    <a:p>
                      <a:pPr algn="l" rtl="0" fontAlgn="t"/>
                      <a:r>
                        <a:rPr lang="es-CL" sz="800" b="0" i="0" u="none" strike="noStrike">
                          <a:solidFill>
                            <a:srgbClr val="000000"/>
                          </a:solidFill>
                          <a:effectLst/>
                          <a:latin typeface="Calibri" panose="020F0502020204030204" pitchFamily="34" charset="0"/>
                        </a:rPr>
                        <a:t>CESFAM Dr. Héctor Reyno Gutiérrez</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000000"/>
                          </a:solidFill>
                          <a:effectLst/>
                          <a:latin typeface="Calibri" panose="020F0502020204030204" pitchFamily="34" charset="0"/>
                        </a:rPr>
                        <a:t>360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333333"/>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ctr"/>
                      <a:r>
                        <a:rPr lang="es-CL" sz="800" b="0" i="0" u="none" strike="noStrike">
                          <a:solidFill>
                            <a:srgbClr val="333333"/>
                          </a:solidFill>
                          <a:effectLst/>
                          <a:latin typeface="Arial" panose="020B0604020202020204" pitchFamily="34" charset="0"/>
                        </a:rPr>
                        <a:t>215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s-CL" sz="800" b="0" i="0" u="none" strike="noStrike">
                          <a:solidFill>
                            <a:srgbClr val="000000"/>
                          </a:solidFill>
                          <a:effectLst/>
                          <a:latin typeface="Calibri" panose="020F0502020204030204"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125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5994563"/>
                  </a:ext>
                </a:extLst>
              </a:tr>
              <a:tr h="428625">
                <a:tc vMerge="1">
                  <a:txBody>
                    <a:bodyPr/>
                    <a:lstStyle/>
                    <a:p>
                      <a:endParaRPr lang="es-CL"/>
                    </a:p>
                  </a:txBody>
                  <a:tcPr/>
                </a:tc>
                <a:tc>
                  <a:txBody>
                    <a:bodyPr/>
                    <a:lstStyle/>
                    <a:p>
                      <a:pPr algn="l" rtl="0" fontAlgn="t"/>
                      <a:r>
                        <a:rPr lang="es-CL" sz="800" b="0" i="0" u="none" strike="noStrike">
                          <a:solidFill>
                            <a:srgbClr val="000000"/>
                          </a:solidFill>
                          <a:effectLst/>
                          <a:latin typeface="Calibri" panose="020F0502020204030204" pitchFamily="34" charset="0"/>
                        </a:rPr>
                        <a:t>CESFAM Pedro Pulgar Melgarejo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000000"/>
                          </a:solidFill>
                          <a:effectLst/>
                          <a:latin typeface="Calibri" panose="020F0502020204030204" pitchFamily="34" charset="0"/>
                        </a:rPr>
                        <a:t>279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333333"/>
                          </a:solidFill>
                          <a:effectLst/>
                          <a:latin typeface="Arial" panose="020B060402020202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ctr"/>
                      <a:r>
                        <a:rPr lang="es-CL" sz="800" b="0" i="0" u="none" strike="noStrike">
                          <a:solidFill>
                            <a:srgbClr val="333333"/>
                          </a:solidFill>
                          <a:effectLst/>
                          <a:latin typeface="Arial" panose="020B0604020202020204" pitchFamily="34" charset="0"/>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s-CL" sz="800" b="0" i="0" u="none" strike="noStrike">
                          <a:solidFill>
                            <a:srgbClr val="000000"/>
                          </a:solidFill>
                          <a:effectLst/>
                          <a:latin typeface="Calibri" panose="020F0502020204030204" pitchFamily="34" charset="0"/>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1921620"/>
                  </a:ext>
                </a:extLst>
              </a:tr>
              <a:tr h="285750">
                <a:tc vMerge="1">
                  <a:txBody>
                    <a:bodyPr/>
                    <a:lstStyle/>
                    <a:p>
                      <a:endParaRPr lang="es-CL"/>
                    </a:p>
                  </a:txBody>
                  <a:tcPr/>
                </a:tc>
                <a:tc>
                  <a:txBody>
                    <a:bodyPr/>
                    <a:lstStyle/>
                    <a:p>
                      <a:pPr algn="l" rtl="0" fontAlgn="t"/>
                      <a:r>
                        <a:rPr lang="es-CL" sz="800" b="0" i="0" u="none" strike="noStrike">
                          <a:solidFill>
                            <a:srgbClr val="000000"/>
                          </a:solidFill>
                          <a:effectLst/>
                          <a:latin typeface="Calibri" panose="020F0502020204030204" pitchFamily="34" charset="0"/>
                        </a:rPr>
                        <a:t>CESFAM Pozo Almonte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000000"/>
                          </a:solidFill>
                          <a:effectLst/>
                          <a:latin typeface="Calibri" panose="020F050202020403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000000"/>
                          </a:solidFill>
                          <a:effectLst/>
                          <a:latin typeface="Calibri" panose="020F0502020204030204" pitchFamily="34" charset="0"/>
                        </a:rPr>
                        <a:t>132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333333"/>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ctr"/>
                      <a:r>
                        <a:rPr lang="es-CL" sz="800" b="0" i="0" u="none" strike="noStrike">
                          <a:solidFill>
                            <a:srgbClr val="333333"/>
                          </a:solidFill>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s-CL" sz="800" b="0" i="0" u="none" strike="noStrike">
                          <a:solidFill>
                            <a:srgbClr val="000000"/>
                          </a:solidFill>
                          <a:effectLst/>
                          <a:latin typeface="Calibri" panose="020F050202020403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2994858"/>
                  </a:ext>
                </a:extLst>
              </a:tr>
              <a:tr h="428625">
                <a:tc vMerge="1">
                  <a:txBody>
                    <a:bodyPr/>
                    <a:lstStyle/>
                    <a:p>
                      <a:endParaRPr lang="es-CL"/>
                    </a:p>
                  </a:txBody>
                  <a:tcPr/>
                </a:tc>
                <a:tc>
                  <a:txBody>
                    <a:bodyPr/>
                    <a:lstStyle/>
                    <a:p>
                      <a:pPr algn="l" rtl="0" fontAlgn="t"/>
                      <a:r>
                        <a:rPr lang="es-CL" sz="800" b="0" i="0" u="none" strike="noStrike">
                          <a:solidFill>
                            <a:srgbClr val="000000"/>
                          </a:solidFill>
                          <a:effectLst/>
                          <a:latin typeface="Calibri" panose="020F0502020204030204" pitchFamily="34" charset="0"/>
                        </a:rPr>
                        <a:t>Hospital Dr. Ernesto Torres Galdames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000000"/>
                          </a:solidFill>
                          <a:effectLst/>
                          <a:latin typeface="Calibri" panose="020F0502020204030204" pitchFamily="34" charset="0"/>
                        </a:rPr>
                        <a:t>4.520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000000"/>
                          </a:solidFill>
                          <a:effectLst/>
                          <a:latin typeface="Calibri" panose="020F0502020204030204" pitchFamily="34" charset="0"/>
                        </a:rPr>
                        <a:t>590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333333"/>
                          </a:solidFill>
                          <a:effectLst/>
                          <a:latin typeface="Arial" panose="020B0604020202020204" pitchFamily="34" charset="0"/>
                        </a:rPr>
                        <a:t>4.451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ctr"/>
                      <a:r>
                        <a:rPr lang="es-CL" sz="800" b="0" i="0" u="none" strike="noStrike">
                          <a:solidFill>
                            <a:srgbClr val="333333"/>
                          </a:solidFill>
                          <a:effectLst/>
                          <a:latin typeface="Arial" panose="020B0604020202020204" pitchFamily="34" charset="0"/>
                        </a:rPr>
                        <a:t>717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s-CL" sz="800" b="0" i="0" u="none" strike="noStrike">
                          <a:solidFill>
                            <a:srgbClr val="000000"/>
                          </a:solidFill>
                          <a:effectLst/>
                          <a:latin typeface="Calibri" panose="020F0502020204030204" pitchFamily="34" charset="0"/>
                        </a:rPr>
                        <a:t>4.193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698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0028953"/>
                  </a:ext>
                </a:extLst>
              </a:tr>
              <a:tr h="190500">
                <a:tc vMerge="1">
                  <a:txBody>
                    <a:bodyPr/>
                    <a:lstStyle/>
                    <a:p>
                      <a:endParaRPr lang="es-CL"/>
                    </a:p>
                  </a:txBody>
                  <a:tcPr/>
                </a:tc>
                <a:tc>
                  <a:txBody>
                    <a:bodyPr/>
                    <a:lstStyle/>
                    <a:p>
                      <a:pPr algn="l" rtl="0" fontAlgn="t"/>
                      <a:r>
                        <a:rPr lang="es-CL" sz="800" b="1" i="0" u="none" strike="noStrike">
                          <a:solidFill>
                            <a:srgbClr val="000000"/>
                          </a:solidFill>
                          <a:effectLst/>
                          <a:latin typeface="Calibri" panose="020F0502020204030204" pitchFamily="34" charset="0"/>
                        </a:rPr>
                        <a:t>Total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rtl="0" fontAlgn="ctr"/>
                      <a:r>
                        <a:rPr lang="es-CL" sz="800" b="1" i="0" u="none" strike="noStrike">
                          <a:solidFill>
                            <a:srgbClr val="000000"/>
                          </a:solidFill>
                          <a:effectLst/>
                          <a:latin typeface="Calibri" panose="020F0502020204030204" pitchFamily="34" charset="0"/>
                        </a:rPr>
                        <a:t>4.545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rtl="0" fontAlgn="ctr"/>
                      <a:r>
                        <a:rPr lang="es-CL" sz="800" b="1" i="0" u="none" strike="noStrike">
                          <a:solidFill>
                            <a:srgbClr val="000000"/>
                          </a:solidFill>
                          <a:effectLst/>
                          <a:latin typeface="Calibri" panose="020F0502020204030204" pitchFamily="34" charset="0"/>
                        </a:rPr>
                        <a:t>587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rtl="0" fontAlgn="ctr"/>
                      <a:r>
                        <a:rPr lang="es-CL" sz="800" b="1" i="0" u="none" strike="noStrike">
                          <a:solidFill>
                            <a:srgbClr val="333333"/>
                          </a:solidFill>
                          <a:effectLst/>
                          <a:latin typeface="Arial" panose="020B0604020202020204" pitchFamily="34" charset="0"/>
                        </a:rPr>
                        <a:t>4.523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rtl="0" fontAlgn="ctr"/>
                      <a:r>
                        <a:rPr lang="es-CL" sz="800" b="1" i="0" u="none" strike="noStrike">
                          <a:solidFill>
                            <a:srgbClr val="333333"/>
                          </a:solidFill>
                          <a:effectLst/>
                          <a:latin typeface="Arial" panose="020B0604020202020204" pitchFamily="34" charset="0"/>
                        </a:rPr>
                        <a:t>707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ctr"/>
                      <a:r>
                        <a:rPr lang="es-CL" sz="800" b="1" i="0" u="none" strike="noStrike">
                          <a:solidFill>
                            <a:srgbClr val="000000"/>
                          </a:solidFill>
                          <a:effectLst/>
                          <a:latin typeface="Calibri" panose="020F0502020204030204" pitchFamily="34" charset="0"/>
                        </a:rPr>
                        <a:t>4.304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es-CL" sz="800" b="1" i="0" u="none" strike="noStrike" dirty="0">
                          <a:solidFill>
                            <a:srgbClr val="000000"/>
                          </a:solidFill>
                          <a:effectLst/>
                          <a:latin typeface="Calibri" panose="020F0502020204030204" pitchFamily="34" charset="0"/>
                        </a:rPr>
                        <a:t>682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23411189"/>
                  </a:ext>
                </a:extLst>
              </a:tr>
            </a:tbl>
          </a:graphicData>
        </a:graphic>
      </p:graphicFrame>
      <p:graphicFrame>
        <p:nvGraphicFramePr>
          <p:cNvPr id="10" name="Gráfico 9">
            <a:extLst>
              <a:ext uri="{FF2B5EF4-FFF2-40B4-BE49-F238E27FC236}">
                <a16:creationId xmlns:a16="http://schemas.microsoft.com/office/drawing/2014/main" id="{0B1FB4A8-13D5-4AC4-9BCB-64E7AEB2238D}"/>
              </a:ext>
            </a:extLst>
          </p:cNvPr>
          <p:cNvGraphicFramePr>
            <a:graphicFrameLocks/>
          </p:cNvGraphicFramePr>
          <p:nvPr>
            <p:extLst>
              <p:ext uri="{D42A27DB-BD31-4B8C-83A1-F6EECF244321}">
                <p14:modId xmlns:p14="http://schemas.microsoft.com/office/powerpoint/2010/main" val="3620034741"/>
              </p:ext>
            </p:extLst>
          </p:nvPr>
        </p:nvGraphicFramePr>
        <p:xfrm>
          <a:off x="6696075" y="1261452"/>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71898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3201" y="428367"/>
            <a:ext cx="10886015" cy="787657"/>
          </a:xfrm>
        </p:spPr>
        <p:txBody>
          <a:bodyPr/>
          <a:lstStyle/>
          <a:p>
            <a:r>
              <a:rPr lang="es-ES" sz="2800" dirty="0">
                <a:latin typeface="Garamond" panose="02020404030301010803" pitchFamily="18" charset="0"/>
              </a:rPr>
              <a:t>Lista de Espera Quirúrgica </a:t>
            </a:r>
          </a:p>
        </p:txBody>
      </p:sp>
      <p:sp>
        <p:nvSpPr>
          <p:cNvPr id="4" name="Marcador de pie de página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900" b="0" i="0" u="none" strike="noStrike" kern="1200" cap="none" spc="0" normalizeH="0" baseline="0" noProof="0" dirty="0">
                <a:ln>
                  <a:noFill/>
                </a:ln>
                <a:solidFill>
                  <a:srgbClr val="898989"/>
                </a:solidFill>
                <a:effectLst/>
                <a:uLnTx/>
                <a:uFillTx/>
                <a:latin typeface="Verdana" pitchFamily="34" charset="0"/>
                <a:ea typeface="ヒラギノ角ゴ Pro W3" charset="-128"/>
                <a:cs typeface="+mn-cs"/>
              </a:rPr>
              <a:t>Subdirección Gestión Asistencial </a:t>
            </a:r>
            <a:endParaRPr kumimoji="0" lang="en-US" sz="900" b="0" i="0" u="none" strike="noStrike" kern="1200" cap="none" spc="0" normalizeH="0" baseline="0" noProof="0" dirty="0">
              <a:ln>
                <a:noFill/>
              </a:ln>
              <a:solidFill>
                <a:srgbClr val="898989"/>
              </a:solidFill>
              <a:effectLst/>
              <a:uLnTx/>
              <a:uFillTx/>
              <a:latin typeface="Verdana" pitchFamily="34" charset="0"/>
              <a:ea typeface="ヒラギノ角ゴ Pro W3" charset="-128"/>
              <a:cs typeface="+mn-cs"/>
            </a:endParaRPr>
          </a:p>
        </p:txBody>
      </p:sp>
      <p:sp>
        <p:nvSpPr>
          <p:cNvPr id="5" name="Marcador de número de diapositiva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FE156-5558-C14B-AB29-24AD0FE9110C}" type="slidenum">
              <a:rPr kumimoji="0" lang="en-US" sz="1000" b="0" i="0" u="none" strike="noStrike" kern="1200" cap="none" spc="0" normalizeH="0" baseline="0" noProof="0" smtClean="0">
                <a:ln>
                  <a:noFill/>
                </a:ln>
                <a:solidFill>
                  <a:srgbClr val="898989"/>
                </a:solidFill>
                <a:effectLst/>
                <a:uLnTx/>
                <a:uFillTx/>
                <a:latin typeface="Verdana"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srgbClr val="898989"/>
              </a:solidFill>
              <a:effectLst/>
              <a:uLnTx/>
              <a:uFillTx/>
              <a:latin typeface="Verdana" charset="0"/>
              <a:ea typeface="+mn-ea"/>
              <a:cs typeface="+mn-cs"/>
            </a:endParaRPr>
          </a:p>
        </p:txBody>
      </p:sp>
      <p:sp>
        <p:nvSpPr>
          <p:cNvPr id="10" name="CuadroTexto 9">
            <a:extLst>
              <a:ext uri="{FF2B5EF4-FFF2-40B4-BE49-F238E27FC236}">
                <a16:creationId xmlns:a16="http://schemas.microsoft.com/office/drawing/2014/main" id="{B2E46A1F-075C-454E-BBE0-5A73486B3016}"/>
              </a:ext>
            </a:extLst>
          </p:cNvPr>
          <p:cNvSpPr txBox="1"/>
          <p:nvPr/>
        </p:nvSpPr>
        <p:spPr>
          <a:xfrm>
            <a:off x="537633" y="1216024"/>
            <a:ext cx="5558367" cy="461665"/>
          </a:xfrm>
          <a:prstGeom prst="rect">
            <a:avLst/>
          </a:prstGeom>
          <a:noFill/>
        </p:spPr>
        <p:txBody>
          <a:bodyPr wrap="square" rtlCol="0">
            <a:spAutoFit/>
          </a:bodyPr>
          <a:lstStyle/>
          <a:p>
            <a:r>
              <a:rPr lang="es-CL" sz="2400" b="1" dirty="0"/>
              <a:t>Estrategias 2021 </a:t>
            </a:r>
          </a:p>
        </p:txBody>
      </p:sp>
      <p:sp>
        <p:nvSpPr>
          <p:cNvPr id="11" name="CuadroTexto 10">
            <a:extLst>
              <a:ext uri="{FF2B5EF4-FFF2-40B4-BE49-F238E27FC236}">
                <a16:creationId xmlns:a16="http://schemas.microsoft.com/office/drawing/2014/main" id="{3CD6A9F4-29E0-4285-8B23-5194846BD68D}"/>
              </a:ext>
            </a:extLst>
          </p:cNvPr>
          <p:cNvSpPr txBox="1"/>
          <p:nvPr/>
        </p:nvSpPr>
        <p:spPr>
          <a:xfrm>
            <a:off x="276225" y="1816099"/>
            <a:ext cx="11791950" cy="2862322"/>
          </a:xfrm>
          <a:prstGeom prst="rect">
            <a:avLst/>
          </a:prstGeom>
          <a:noFill/>
        </p:spPr>
        <p:txBody>
          <a:bodyPr wrap="square" rtlCol="0">
            <a:spAutoFit/>
          </a:bodyPr>
          <a:lstStyle/>
          <a:p>
            <a:pPr marL="285750" indent="-285750">
              <a:buFontTx/>
              <a:buChar char="-"/>
            </a:pPr>
            <a:r>
              <a:rPr lang="es-CL" dirty="0"/>
              <a:t>Licitación de FONASA adjudica a HETG como único prestador de la Región</a:t>
            </a:r>
          </a:p>
          <a:p>
            <a:endParaRPr lang="es-CL" dirty="0"/>
          </a:p>
          <a:p>
            <a:pPr marL="285750" indent="-285750">
              <a:buFontTx/>
              <a:buChar char="-"/>
            </a:pPr>
            <a:r>
              <a:rPr lang="es-CL" dirty="0"/>
              <a:t>Fondos del Gobierno Regional:</a:t>
            </a:r>
          </a:p>
          <a:p>
            <a:pPr marL="742950" lvl="1" indent="-285750">
              <a:buFontTx/>
              <a:buChar char="-"/>
            </a:pPr>
            <a:r>
              <a:rPr lang="es-CL" dirty="0"/>
              <a:t>Pabellones tarde</a:t>
            </a:r>
          </a:p>
          <a:p>
            <a:pPr marL="742950" lvl="1" indent="-285750">
              <a:buFontTx/>
              <a:buChar char="-"/>
            </a:pPr>
            <a:r>
              <a:rPr lang="es-CL" dirty="0"/>
              <a:t>Pabellones clínica</a:t>
            </a:r>
          </a:p>
          <a:p>
            <a:pPr marL="742950" lvl="1" indent="-285750">
              <a:buFontTx/>
              <a:buChar char="-"/>
            </a:pPr>
            <a:r>
              <a:rPr lang="es-CL" dirty="0"/>
              <a:t>Equipos e instrumental</a:t>
            </a:r>
          </a:p>
          <a:p>
            <a:pPr marL="742950" lvl="1" indent="-285750">
              <a:buFontTx/>
              <a:buChar char="-"/>
            </a:pPr>
            <a:r>
              <a:rPr lang="es-CL" dirty="0"/>
              <a:t>Traslado pacientes</a:t>
            </a:r>
          </a:p>
          <a:p>
            <a:pPr marL="742950" lvl="1" indent="-285750">
              <a:buFontTx/>
              <a:buChar char="-"/>
            </a:pPr>
            <a:r>
              <a:rPr lang="es-CL" dirty="0"/>
              <a:t>Pases Quirúrgicos   </a:t>
            </a:r>
          </a:p>
          <a:p>
            <a:pPr marL="742950" lvl="1" indent="-285750">
              <a:buFontTx/>
              <a:buChar char="-"/>
            </a:pPr>
            <a:endParaRPr lang="es-CL" dirty="0"/>
          </a:p>
          <a:p>
            <a:pPr marL="285750" indent="-285750">
              <a:buFontTx/>
              <a:buChar char="-"/>
            </a:pPr>
            <a:r>
              <a:rPr lang="es-CL" dirty="0"/>
              <a:t>Refuerzo de unidades participantes del proceso quirúrgico </a:t>
            </a:r>
          </a:p>
        </p:txBody>
      </p:sp>
      <p:pic>
        <p:nvPicPr>
          <p:cNvPr id="5122" name="Picture 2" descr="Arcos en c | Venta de Equipo Médico Arcos en cBlog">
            <a:extLst>
              <a:ext uri="{FF2B5EF4-FFF2-40B4-BE49-F238E27FC236}">
                <a16:creationId xmlns:a16="http://schemas.microsoft.com/office/drawing/2014/main" id="{3CEB35BF-FC5A-439B-8AFB-8968DA2FEA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2300" y="3065404"/>
            <a:ext cx="4791075" cy="3175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924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3201" y="428367"/>
            <a:ext cx="10886015" cy="787657"/>
          </a:xfrm>
        </p:spPr>
        <p:txBody>
          <a:bodyPr/>
          <a:lstStyle/>
          <a:p>
            <a:r>
              <a:rPr lang="es-ES" sz="2800" dirty="0">
                <a:latin typeface="Garamond" panose="02020404030301010803" pitchFamily="18" charset="0"/>
              </a:rPr>
              <a:t>Estrategias Transversales </a:t>
            </a:r>
          </a:p>
        </p:txBody>
      </p:sp>
      <p:sp>
        <p:nvSpPr>
          <p:cNvPr id="4" name="Marcador de pie de página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900" b="0" i="0" u="none" strike="noStrike" kern="1200" cap="none" spc="0" normalizeH="0" baseline="0" noProof="0" dirty="0">
                <a:ln>
                  <a:noFill/>
                </a:ln>
                <a:solidFill>
                  <a:srgbClr val="898989"/>
                </a:solidFill>
                <a:effectLst/>
                <a:uLnTx/>
                <a:uFillTx/>
                <a:latin typeface="Verdana" pitchFamily="34" charset="0"/>
                <a:ea typeface="ヒラギノ角ゴ Pro W3" charset="-128"/>
                <a:cs typeface="+mn-cs"/>
              </a:rPr>
              <a:t>Subdirección Gestión Asistencial </a:t>
            </a:r>
            <a:endParaRPr kumimoji="0" lang="en-US" sz="900" b="0" i="0" u="none" strike="noStrike" kern="1200" cap="none" spc="0" normalizeH="0" baseline="0" noProof="0" dirty="0">
              <a:ln>
                <a:noFill/>
              </a:ln>
              <a:solidFill>
                <a:srgbClr val="898989"/>
              </a:solidFill>
              <a:effectLst/>
              <a:uLnTx/>
              <a:uFillTx/>
              <a:latin typeface="Verdana" pitchFamily="34" charset="0"/>
              <a:ea typeface="ヒラギノ角ゴ Pro W3" charset="-128"/>
              <a:cs typeface="+mn-cs"/>
            </a:endParaRPr>
          </a:p>
        </p:txBody>
      </p:sp>
      <p:sp>
        <p:nvSpPr>
          <p:cNvPr id="5" name="Marcador de número de diapositiva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FE156-5558-C14B-AB29-24AD0FE9110C}" type="slidenum">
              <a:rPr kumimoji="0" lang="en-US" sz="1000" b="0" i="0" u="none" strike="noStrike" kern="1200" cap="none" spc="0" normalizeH="0" baseline="0" noProof="0" smtClean="0">
                <a:ln>
                  <a:noFill/>
                </a:ln>
                <a:solidFill>
                  <a:srgbClr val="898989"/>
                </a:solidFill>
                <a:effectLst/>
                <a:uLnTx/>
                <a:uFillTx/>
                <a:latin typeface="Verdana"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898989"/>
              </a:solidFill>
              <a:effectLst/>
              <a:uLnTx/>
              <a:uFillTx/>
              <a:latin typeface="Verdana" charset="0"/>
              <a:ea typeface="+mn-ea"/>
              <a:cs typeface="+mn-cs"/>
            </a:endParaRPr>
          </a:p>
        </p:txBody>
      </p:sp>
      <p:sp>
        <p:nvSpPr>
          <p:cNvPr id="3" name="CuadroTexto 2">
            <a:extLst>
              <a:ext uri="{FF2B5EF4-FFF2-40B4-BE49-F238E27FC236}">
                <a16:creationId xmlns:a16="http://schemas.microsoft.com/office/drawing/2014/main" id="{D50EE52E-C796-4F9F-A7CB-2B8E953301D0}"/>
              </a:ext>
            </a:extLst>
          </p:cNvPr>
          <p:cNvSpPr txBox="1"/>
          <p:nvPr/>
        </p:nvSpPr>
        <p:spPr>
          <a:xfrm>
            <a:off x="333375" y="1216024"/>
            <a:ext cx="11449050" cy="3970318"/>
          </a:xfrm>
          <a:prstGeom prst="rect">
            <a:avLst/>
          </a:prstGeom>
          <a:noFill/>
        </p:spPr>
        <p:txBody>
          <a:bodyPr wrap="square" rtlCol="0">
            <a:spAutoFit/>
          </a:bodyPr>
          <a:lstStyle/>
          <a:p>
            <a:r>
              <a:rPr lang="es-CL" dirty="0"/>
              <a:t>- </a:t>
            </a:r>
            <a:r>
              <a:rPr lang="es-CL" dirty="0" err="1"/>
              <a:t>Call</a:t>
            </a:r>
            <a:r>
              <a:rPr lang="es-CL" dirty="0"/>
              <a:t> Center </a:t>
            </a:r>
          </a:p>
          <a:p>
            <a:r>
              <a:rPr lang="es-CL" dirty="0"/>
              <a:t>  1050 diarios</a:t>
            </a:r>
          </a:p>
          <a:p>
            <a:pPr marL="285750" indent="-285750">
              <a:buFontTx/>
              <a:buChar char="-"/>
            </a:pPr>
            <a:endParaRPr lang="es-CL" dirty="0"/>
          </a:p>
          <a:p>
            <a:pPr marL="285750" indent="-285750">
              <a:buFontTx/>
              <a:buChar char="-"/>
            </a:pPr>
            <a:endParaRPr lang="es-CL" dirty="0"/>
          </a:p>
          <a:p>
            <a:endParaRPr lang="es-CL" dirty="0"/>
          </a:p>
          <a:p>
            <a:pPr marL="285750" indent="-285750">
              <a:buFontTx/>
              <a:buChar char="-"/>
            </a:pPr>
            <a:endParaRPr lang="es-CL" dirty="0"/>
          </a:p>
          <a:p>
            <a:pPr marL="285750" indent="-285750">
              <a:buFontTx/>
              <a:buChar char="-"/>
            </a:pPr>
            <a:endParaRPr lang="es-CL" dirty="0"/>
          </a:p>
          <a:p>
            <a:pPr marL="285750" indent="-285750">
              <a:buFontTx/>
              <a:buChar char="-"/>
            </a:pPr>
            <a:endParaRPr lang="es-CL" dirty="0"/>
          </a:p>
          <a:p>
            <a:pPr marL="285750" indent="-285750">
              <a:buFontTx/>
              <a:buChar char="-"/>
            </a:pPr>
            <a:endParaRPr lang="es-CL" dirty="0"/>
          </a:p>
          <a:p>
            <a:pPr marL="285750" indent="-285750">
              <a:buFontTx/>
              <a:buChar char="-"/>
            </a:pPr>
            <a:endParaRPr lang="es-CL" dirty="0"/>
          </a:p>
          <a:p>
            <a:pPr marL="285750" indent="-285750">
              <a:buFontTx/>
              <a:buChar char="-"/>
            </a:pPr>
            <a:endParaRPr lang="es-CL" dirty="0"/>
          </a:p>
          <a:p>
            <a:pPr marL="285750" indent="-285750">
              <a:buFontTx/>
              <a:buChar char="-"/>
            </a:pPr>
            <a:endParaRPr lang="es-CL" dirty="0"/>
          </a:p>
          <a:p>
            <a:r>
              <a:rPr lang="es-CL" dirty="0"/>
              <a:t>                                                            - Visitas Domiciliarias</a:t>
            </a:r>
          </a:p>
          <a:p>
            <a:r>
              <a:rPr lang="es-CL" dirty="0"/>
              <a:t>				28 Diarias  </a:t>
            </a:r>
          </a:p>
        </p:txBody>
      </p:sp>
      <p:pic>
        <p:nvPicPr>
          <p:cNvPr id="6" name="Imagen 5">
            <a:extLst>
              <a:ext uri="{FF2B5EF4-FFF2-40B4-BE49-F238E27FC236}">
                <a16:creationId xmlns:a16="http://schemas.microsoft.com/office/drawing/2014/main" id="{60C48B59-7B22-4DF5-AF00-33E33D8C47B8}"/>
              </a:ext>
            </a:extLst>
          </p:cNvPr>
          <p:cNvPicPr>
            <a:picLocks noChangeAspect="1"/>
          </p:cNvPicPr>
          <p:nvPr/>
        </p:nvPicPr>
        <p:blipFill>
          <a:blip r:embed="rId2"/>
          <a:stretch>
            <a:fillRect/>
          </a:stretch>
        </p:blipFill>
        <p:spPr>
          <a:xfrm>
            <a:off x="2093383" y="1216024"/>
            <a:ext cx="2695575" cy="2695575"/>
          </a:xfrm>
          <a:prstGeom prst="rect">
            <a:avLst/>
          </a:prstGeom>
        </p:spPr>
      </p:pic>
      <p:pic>
        <p:nvPicPr>
          <p:cNvPr id="7" name="Imagen 6">
            <a:extLst>
              <a:ext uri="{FF2B5EF4-FFF2-40B4-BE49-F238E27FC236}">
                <a16:creationId xmlns:a16="http://schemas.microsoft.com/office/drawing/2014/main" id="{CD1932E3-E561-497E-A45A-F56F04B950F7}"/>
              </a:ext>
            </a:extLst>
          </p:cNvPr>
          <p:cNvPicPr>
            <a:picLocks noChangeAspect="1"/>
          </p:cNvPicPr>
          <p:nvPr/>
        </p:nvPicPr>
        <p:blipFill>
          <a:blip r:embed="rId3"/>
          <a:stretch>
            <a:fillRect/>
          </a:stretch>
        </p:blipFill>
        <p:spPr>
          <a:xfrm>
            <a:off x="5962650" y="3911599"/>
            <a:ext cx="4326466" cy="2433637"/>
          </a:xfrm>
          <a:prstGeom prst="rect">
            <a:avLst/>
          </a:prstGeom>
        </p:spPr>
      </p:pic>
    </p:spTree>
    <p:extLst>
      <p:ext uri="{BB962C8B-B14F-4D97-AF65-F5344CB8AC3E}">
        <p14:creationId xmlns:p14="http://schemas.microsoft.com/office/powerpoint/2010/main" val="3393905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0198D1-AEAD-4406-AA9C-0A9DB145BC2F}"/>
              </a:ext>
            </a:extLst>
          </p:cNvPr>
          <p:cNvSpPr>
            <a:spLocks noGrp="1"/>
          </p:cNvSpPr>
          <p:nvPr>
            <p:ph type="title"/>
          </p:nvPr>
        </p:nvSpPr>
        <p:spPr/>
        <p:txBody>
          <a:bodyPr>
            <a:normAutofit fontScale="90000"/>
          </a:bodyPr>
          <a:lstStyle/>
          <a:p>
            <a:r>
              <a:rPr lang="es-MX" sz="3200" dirty="0"/>
              <a:t>Retraso por Servicio de Salud– Corte 31 de julio 2021</a:t>
            </a:r>
            <a:endParaRPr lang="es-CL" sz="3200" dirty="0"/>
          </a:p>
        </p:txBody>
      </p:sp>
      <p:pic>
        <p:nvPicPr>
          <p:cNvPr id="4" name="Imagen 3">
            <a:extLst>
              <a:ext uri="{FF2B5EF4-FFF2-40B4-BE49-F238E27FC236}">
                <a16:creationId xmlns:a16="http://schemas.microsoft.com/office/drawing/2014/main" id="{B33973DE-92F1-4B99-80A3-01A0D2A6DB75}"/>
              </a:ext>
            </a:extLst>
          </p:cNvPr>
          <p:cNvPicPr>
            <a:picLocks noChangeAspect="1"/>
          </p:cNvPicPr>
          <p:nvPr/>
        </p:nvPicPr>
        <p:blipFill>
          <a:blip r:embed="rId2"/>
          <a:stretch>
            <a:fillRect/>
          </a:stretch>
        </p:blipFill>
        <p:spPr>
          <a:xfrm>
            <a:off x="446014" y="948390"/>
            <a:ext cx="11299971" cy="5280000"/>
          </a:xfrm>
          <a:prstGeom prst="rect">
            <a:avLst/>
          </a:prstGeom>
        </p:spPr>
      </p:pic>
    </p:spTree>
    <p:extLst>
      <p:ext uri="{BB962C8B-B14F-4D97-AF65-F5344CB8AC3E}">
        <p14:creationId xmlns:p14="http://schemas.microsoft.com/office/powerpoint/2010/main" val="3291246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11C975-73BD-49AA-AC74-5E8C346F7C1B}"/>
              </a:ext>
            </a:extLst>
          </p:cNvPr>
          <p:cNvSpPr>
            <a:spLocks noGrp="1"/>
          </p:cNvSpPr>
          <p:nvPr>
            <p:ph type="title"/>
          </p:nvPr>
        </p:nvSpPr>
        <p:spPr>
          <a:xfrm>
            <a:off x="709261" y="345347"/>
            <a:ext cx="10773477" cy="1143000"/>
          </a:xfrm>
        </p:spPr>
        <p:txBody>
          <a:bodyPr>
            <a:normAutofit fontScale="90000"/>
          </a:bodyPr>
          <a:lstStyle/>
          <a:p>
            <a:r>
              <a:rPr lang="es-MX" sz="3200" dirty="0"/>
              <a:t>Retrasadas GES, Corte Julio </a:t>
            </a:r>
            <a:br>
              <a:rPr lang="es-MX" sz="3200" dirty="0"/>
            </a:br>
            <a:r>
              <a:rPr lang="es-MX" sz="3200" dirty="0"/>
              <a:t>Servicio de Salud Iquique 2021</a:t>
            </a:r>
            <a:endParaRPr lang="es-CL" sz="3200" dirty="0"/>
          </a:p>
        </p:txBody>
      </p:sp>
      <p:pic>
        <p:nvPicPr>
          <p:cNvPr id="4" name="Imagen 3">
            <a:extLst>
              <a:ext uri="{FF2B5EF4-FFF2-40B4-BE49-F238E27FC236}">
                <a16:creationId xmlns:a16="http://schemas.microsoft.com/office/drawing/2014/main" id="{660790A4-01A8-4FCE-BD3E-54D48AA03223}"/>
              </a:ext>
            </a:extLst>
          </p:cNvPr>
          <p:cNvPicPr>
            <a:picLocks noChangeAspect="1"/>
          </p:cNvPicPr>
          <p:nvPr/>
        </p:nvPicPr>
        <p:blipFill>
          <a:blip r:embed="rId2"/>
          <a:stretch>
            <a:fillRect/>
          </a:stretch>
        </p:blipFill>
        <p:spPr>
          <a:xfrm>
            <a:off x="315723" y="1904257"/>
            <a:ext cx="11258550" cy="3552825"/>
          </a:xfrm>
          <a:prstGeom prst="rect">
            <a:avLst/>
          </a:prstGeom>
        </p:spPr>
      </p:pic>
    </p:spTree>
    <p:extLst>
      <p:ext uri="{BB962C8B-B14F-4D97-AF65-F5344CB8AC3E}">
        <p14:creationId xmlns:p14="http://schemas.microsoft.com/office/powerpoint/2010/main" val="1032298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729C2F-82EC-4D78-A9FD-8BD84C094B9B}"/>
              </a:ext>
            </a:extLst>
          </p:cNvPr>
          <p:cNvSpPr>
            <a:spLocks noGrp="1"/>
          </p:cNvSpPr>
          <p:nvPr>
            <p:ph type="title"/>
          </p:nvPr>
        </p:nvSpPr>
        <p:spPr>
          <a:xfrm>
            <a:off x="681953" y="369115"/>
            <a:ext cx="10275468" cy="1143000"/>
          </a:xfrm>
        </p:spPr>
        <p:txBody>
          <a:bodyPr/>
          <a:lstStyle/>
          <a:p>
            <a:r>
              <a:rPr lang="es-CL" sz="2800" dirty="0"/>
              <a:t>Garantías Retrasadas según tipo al 31 de julio 2021</a:t>
            </a:r>
            <a:br>
              <a:rPr lang="es-CL" sz="2800" dirty="0"/>
            </a:br>
            <a:r>
              <a:rPr lang="es-CL" sz="2800" dirty="0"/>
              <a:t>Servicio de Salud Iquique</a:t>
            </a:r>
          </a:p>
        </p:txBody>
      </p:sp>
      <p:sp>
        <p:nvSpPr>
          <p:cNvPr id="4" name="Marcador de número de diapositiva 3">
            <a:extLst>
              <a:ext uri="{FF2B5EF4-FFF2-40B4-BE49-F238E27FC236}">
                <a16:creationId xmlns:a16="http://schemas.microsoft.com/office/drawing/2014/main" id="{5137CF04-DE62-4EAF-9DFC-4132598D7559}"/>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s-ES" sz="1000" b="0" i="0" u="none" strike="noStrike" kern="1200" cap="none" spc="0" normalizeH="0" baseline="0" noProof="0" smtClean="0">
                <a:ln>
                  <a:noFill/>
                </a:ln>
                <a:solidFill>
                  <a:srgbClr val="898989"/>
                </a:solidFill>
                <a:effectLst/>
                <a:uLnTx/>
                <a:uFillTx/>
                <a:latin typeface="Verdana"/>
                <a:ea typeface="Verdana"/>
                <a:cs typeface="Verdana"/>
                <a:sym typeface="Verdana"/>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ES" sz="1000" b="0" i="0" u="none" strike="noStrike" kern="1200" cap="none" spc="0" normalizeH="0" baseline="0" noProof="0" dirty="0">
              <a:ln>
                <a:noFill/>
              </a:ln>
              <a:solidFill>
                <a:srgbClr val="898989"/>
              </a:solidFill>
              <a:effectLst/>
              <a:uLnTx/>
              <a:uFillTx/>
              <a:latin typeface="Verdana"/>
              <a:ea typeface="Verdana"/>
              <a:cs typeface="Verdana"/>
              <a:sym typeface="Verdana"/>
            </a:endParaRPr>
          </a:p>
        </p:txBody>
      </p:sp>
      <p:graphicFrame>
        <p:nvGraphicFramePr>
          <p:cNvPr id="5" name="Gráfico 4">
            <a:extLst>
              <a:ext uri="{FF2B5EF4-FFF2-40B4-BE49-F238E27FC236}">
                <a16:creationId xmlns:a16="http://schemas.microsoft.com/office/drawing/2014/main" id="{D5D7973C-3B2D-4652-9780-10A3AC456107}"/>
              </a:ext>
            </a:extLst>
          </p:cNvPr>
          <p:cNvGraphicFramePr>
            <a:graphicFrameLocks/>
          </p:cNvGraphicFramePr>
          <p:nvPr/>
        </p:nvGraphicFramePr>
        <p:xfrm>
          <a:off x="1234579" y="1587615"/>
          <a:ext cx="9184547" cy="46537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7809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1FE724-BD9D-4741-AFEE-82DFB7D991AA}"/>
              </a:ext>
            </a:extLst>
          </p:cNvPr>
          <p:cNvSpPr>
            <a:spLocks noGrp="1"/>
          </p:cNvSpPr>
          <p:nvPr>
            <p:ph type="title"/>
          </p:nvPr>
        </p:nvSpPr>
        <p:spPr/>
        <p:txBody>
          <a:bodyPr>
            <a:normAutofit fontScale="90000"/>
          </a:bodyPr>
          <a:lstStyle/>
          <a:p>
            <a:r>
              <a:rPr lang="es-MX" sz="3200" dirty="0"/>
              <a:t>GES Servicio de Salud Iquique (pandemia) – Corte 31 Julio 2021</a:t>
            </a:r>
            <a:endParaRPr lang="es-CL" sz="3200" dirty="0"/>
          </a:p>
        </p:txBody>
      </p:sp>
      <p:pic>
        <p:nvPicPr>
          <p:cNvPr id="4" name="Imagen 3">
            <a:extLst>
              <a:ext uri="{FF2B5EF4-FFF2-40B4-BE49-F238E27FC236}">
                <a16:creationId xmlns:a16="http://schemas.microsoft.com/office/drawing/2014/main" id="{C83C6B65-4491-4289-B025-376357C29C1A}"/>
              </a:ext>
            </a:extLst>
          </p:cNvPr>
          <p:cNvPicPr>
            <a:picLocks noChangeAspect="1"/>
          </p:cNvPicPr>
          <p:nvPr/>
        </p:nvPicPr>
        <p:blipFill>
          <a:blip r:embed="rId2"/>
          <a:stretch>
            <a:fillRect/>
          </a:stretch>
        </p:blipFill>
        <p:spPr>
          <a:xfrm>
            <a:off x="293615" y="1090569"/>
            <a:ext cx="11375472" cy="5079239"/>
          </a:xfrm>
          <a:prstGeom prst="rect">
            <a:avLst/>
          </a:prstGeom>
        </p:spPr>
      </p:pic>
    </p:spTree>
    <p:extLst>
      <p:ext uri="{BB962C8B-B14F-4D97-AF65-F5344CB8AC3E}">
        <p14:creationId xmlns:p14="http://schemas.microsoft.com/office/powerpoint/2010/main" val="1014956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56A69D-BF0A-4AD1-A7DD-2F97648BB430}"/>
              </a:ext>
            </a:extLst>
          </p:cNvPr>
          <p:cNvSpPr>
            <a:spLocks noGrp="1"/>
          </p:cNvSpPr>
          <p:nvPr>
            <p:ph type="title"/>
          </p:nvPr>
        </p:nvSpPr>
        <p:spPr>
          <a:xfrm>
            <a:off x="310392" y="152400"/>
            <a:ext cx="10778808" cy="1143000"/>
          </a:xfrm>
        </p:spPr>
        <p:txBody>
          <a:bodyPr>
            <a:normAutofit fontScale="90000"/>
          </a:bodyPr>
          <a:lstStyle/>
          <a:p>
            <a:r>
              <a:rPr lang="es-MX" sz="3200" dirty="0"/>
              <a:t>Vencimiento por Problema de Salud, corte 31 Julio 2021</a:t>
            </a:r>
            <a:br>
              <a:rPr lang="es-MX" sz="3200" dirty="0"/>
            </a:br>
            <a:r>
              <a:rPr lang="es-MX" sz="3200" dirty="0"/>
              <a:t>Servicio de Salud Iquique</a:t>
            </a:r>
            <a:endParaRPr lang="es-CL" sz="3200" dirty="0"/>
          </a:p>
        </p:txBody>
      </p:sp>
      <p:graphicFrame>
        <p:nvGraphicFramePr>
          <p:cNvPr id="4" name="Gráfico 3">
            <a:extLst>
              <a:ext uri="{FF2B5EF4-FFF2-40B4-BE49-F238E27FC236}">
                <a16:creationId xmlns:a16="http://schemas.microsoft.com/office/drawing/2014/main" id="{44D10CEE-07EB-42D8-BA6A-C43D551F7234}"/>
              </a:ext>
            </a:extLst>
          </p:cNvPr>
          <p:cNvGraphicFramePr>
            <a:graphicFrameLocks/>
          </p:cNvGraphicFramePr>
          <p:nvPr/>
        </p:nvGraphicFramePr>
        <p:xfrm>
          <a:off x="310392" y="1225994"/>
          <a:ext cx="10886000" cy="53845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533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1656356"/>
            <a:ext cx="8229600" cy="1662613"/>
          </a:xfrm>
        </p:spPr>
        <p:txBody>
          <a:bodyPr/>
          <a:lstStyle/>
          <a:p>
            <a:pPr algn="l"/>
            <a:br>
              <a:rPr lang="es-ES" sz="2800" dirty="0">
                <a:latin typeface="Avenir Book"/>
                <a:cs typeface="Avenir Book"/>
              </a:rPr>
            </a:br>
            <a:endParaRPr lang="es-ES" sz="2800" dirty="0">
              <a:latin typeface="Avenir Book"/>
              <a:cs typeface="Avenir Book"/>
            </a:endParaRPr>
          </a:p>
        </p:txBody>
      </p:sp>
      <p:sp>
        <p:nvSpPr>
          <p:cNvPr id="6" name="Rectángulo 5"/>
          <p:cNvSpPr/>
          <p:nvPr/>
        </p:nvSpPr>
        <p:spPr>
          <a:xfrm>
            <a:off x="4741102" y="1480187"/>
            <a:ext cx="10614455"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Monitoreo Listas de Espera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4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Servicio de Salud Iquique </a:t>
            </a:r>
          </a:p>
        </p:txBody>
      </p:sp>
      <p:sp>
        <p:nvSpPr>
          <p:cNvPr id="7" name="Rectángulo 6"/>
          <p:cNvSpPr/>
          <p:nvPr/>
        </p:nvSpPr>
        <p:spPr>
          <a:xfrm>
            <a:off x="7126307" y="5369696"/>
            <a:ext cx="3690819"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white"/>
                </a:solidFill>
                <a:effectLst/>
                <a:uLnTx/>
                <a:uFillTx/>
                <a:latin typeface="Calibri"/>
                <a:ea typeface="+mn-ea"/>
                <a:cs typeface="+mn-cs"/>
              </a:rPr>
              <a:t>Subdirección de </a:t>
            </a:r>
            <a:r>
              <a:rPr lang="es-MX" dirty="0">
                <a:solidFill>
                  <a:prstClr val="white"/>
                </a:solidFill>
                <a:latin typeface="Calibri"/>
              </a:rPr>
              <a:t>G</a:t>
            </a:r>
            <a:r>
              <a:rPr kumimoji="0" lang="es-MX" sz="1800" b="0" i="0" u="none" strike="noStrike" kern="1200" cap="none" spc="0" normalizeH="0" baseline="0" noProof="0" dirty="0" err="1">
                <a:ln>
                  <a:noFill/>
                </a:ln>
                <a:solidFill>
                  <a:prstClr val="white"/>
                </a:solidFill>
                <a:effectLst/>
                <a:uLnTx/>
                <a:uFillTx/>
                <a:latin typeface="Calibri"/>
                <a:ea typeface="+mn-ea"/>
                <a:cs typeface="+mn-cs"/>
              </a:rPr>
              <a:t>estión</a:t>
            </a:r>
            <a:r>
              <a:rPr kumimoji="0" lang="es-MX" sz="1800" b="0" i="0" u="none" strike="noStrike" kern="1200" cap="none" spc="0" normalizeH="0" baseline="0" noProof="0" dirty="0">
                <a:ln>
                  <a:noFill/>
                </a:ln>
                <a:solidFill>
                  <a:prstClr val="white"/>
                </a:solidFill>
                <a:effectLst/>
                <a:uLnTx/>
                <a:uFillTx/>
                <a:latin typeface="Calibri"/>
                <a:ea typeface="+mn-ea"/>
                <a:cs typeface="+mn-cs"/>
              </a:rPr>
              <a:t> Asistencial</a:t>
            </a: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solidFill>
                  <a:prstClr val="white"/>
                </a:solidFill>
                <a:latin typeface="Calibri"/>
              </a:rPr>
              <a:t>Departamento de Redes Hospitalaria </a:t>
            </a:r>
            <a:endParaRPr kumimoji="0" lang="es-MX"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white"/>
                </a:solidFill>
                <a:effectLst/>
                <a:uLnTx/>
                <a:uFillTx/>
                <a:latin typeface="Calibri"/>
                <a:ea typeface="+mn-ea"/>
                <a:cs typeface="+mn-cs"/>
              </a:rPr>
              <a:t> 28-07-2021</a:t>
            </a:r>
          </a:p>
        </p:txBody>
      </p:sp>
    </p:spTree>
    <p:extLst>
      <p:ext uri="{BB962C8B-B14F-4D97-AF65-F5344CB8AC3E}">
        <p14:creationId xmlns:p14="http://schemas.microsoft.com/office/powerpoint/2010/main" val="3958394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7091" y="178884"/>
            <a:ext cx="10886015" cy="787657"/>
          </a:xfrm>
        </p:spPr>
        <p:txBody>
          <a:bodyPr/>
          <a:lstStyle/>
          <a:p>
            <a:r>
              <a:rPr lang="es-ES" sz="2800" dirty="0">
                <a:latin typeface="Garamond" panose="02020404030301010803" pitchFamily="18" charset="0"/>
              </a:rPr>
              <a:t>Consulta Nueva de Especialidad Médica  </a:t>
            </a:r>
          </a:p>
        </p:txBody>
      </p:sp>
      <p:sp>
        <p:nvSpPr>
          <p:cNvPr id="4" name="Marcador de pie de página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900" b="0" i="0" u="none" strike="noStrike" kern="1200" cap="none" spc="0" normalizeH="0" baseline="0" noProof="0" dirty="0">
                <a:ln>
                  <a:noFill/>
                </a:ln>
                <a:solidFill>
                  <a:srgbClr val="898989"/>
                </a:solidFill>
                <a:effectLst/>
                <a:uLnTx/>
                <a:uFillTx/>
                <a:latin typeface="Verdana" pitchFamily="34" charset="0"/>
                <a:ea typeface="ヒラギノ角ゴ Pro W3" charset="-128"/>
                <a:cs typeface="+mn-cs"/>
              </a:rPr>
              <a:t>Subdirección Gestión Asistencial</a:t>
            </a:r>
            <a:endParaRPr kumimoji="0" lang="en-US" sz="900" b="0" i="0" u="none" strike="noStrike" kern="1200" cap="none" spc="0" normalizeH="0" baseline="0" noProof="0" dirty="0">
              <a:ln>
                <a:noFill/>
              </a:ln>
              <a:solidFill>
                <a:srgbClr val="898989"/>
              </a:solidFill>
              <a:effectLst/>
              <a:uLnTx/>
              <a:uFillTx/>
              <a:latin typeface="Verdana" pitchFamily="34" charset="0"/>
              <a:ea typeface="ヒラギノ角ゴ Pro W3" charset="-128"/>
              <a:cs typeface="+mn-cs"/>
            </a:endParaRPr>
          </a:p>
        </p:txBody>
      </p:sp>
      <p:sp>
        <p:nvSpPr>
          <p:cNvPr id="5" name="Marcador de número de diapositiva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FE156-5558-C14B-AB29-24AD0FE9110C}" type="slidenum">
              <a:rPr kumimoji="0" lang="en-US" sz="1000" b="0" i="0" u="none" strike="noStrike" kern="1200" cap="none" spc="0" normalizeH="0" baseline="0" noProof="0" smtClean="0">
                <a:ln>
                  <a:noFill/>
                </a:ln>
                <a:solidFill>
                  <a:srgbClr val="898989"/>
                </a:solidFill>
                <a:effectLst/>
                <a:uLnTx/>
                <a:uFillTx/>
                <a:latin typeface="Verdana"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898989"/>
              </a:solidFill>
              <a:effectLst/>
              <a:uLnTx/>
              <a:uFillTx/>
              <a:latin typeface="Verdana" charset="0"/>
              <a:ea typeface="+mn-ea"/>
              <a:cs typeface="+mn-cs"/>
            </a:endParaRPr>
          </a:p>
        </p:txBody>
      </p:sp>
      <p:sp>
        <p:nvSpPr>
          <p:cNvPr id="7" name="Rectángulo 6">
            <a:extLst>
              <a:ext uri="{FF2B5EF4-FFF2-40B4-BE49-F238E27FC236}">
                <a16:creationId xmlns:a16="http://schemas.microsoft.com/office/drawing/2014/main" id="{5CE8D152-7058-4D76-B49D-B33D67616A93}"/>
              </a:ext>
            </a:extLst>
          </p:cNvPr>
          <p:cNvSpPr/>
          <p:nvPr/>
        </p:nvSpPr>
        <p:spPr>
          <a:xfrm>
            <a:off x="25400" y="5018400"/>
            <a:ext cx="6801603" cy="2460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L" dirty="0"/>
              <a:t>Reporte Agosto MINSAL</a:t>
            </a:r>
          </a:p>
        </p:txBody>
      </p:sp>
      <p:sp>
        <p:nvSpPr>
          <p:cNvPr id="8" name="CuadroTexto 7">
            <a:extLst>
              <a:ext uri="{FF2B5EF4-FFF2-40B4-BE49-F238E27FC236}">
                <a16:creationId xmlns:a16="http://schemas.microsoft.com/office/drawing/2014/main" id="{7B4B4B5A-DA52-430E-AA7A-20C8109B1AB1}"/>
              </a:ext>
            </a:extLst>
          </p:cNvPr>
          <p:cNvSpPr txBox="1"/>
          <p:nvPr/>
        </p:nvSpPr>
        <p:spPr>
          <a:xfrm>
            <a:off x="287091" y="5487496"/>
            <a:ext cx="11687164" cy="646331"/>
          </a:xfrm>
          <a:prstGeom prst="rect">
            <a:avLst/>
          </a:prstGeom>
          <a:noFill/>
        </p:spPr>
        <p:txBody>
          <a:bodyPr wrap="square" rtlCol="0">
            <a:spAutoFit/>
          </a:bodyPr>
          <a:lstStyle/>
          <a:p>
            <a:r>
              <a:rPr lang="es-CL" dirty="0"/>
              <a:t>- Debido a inconsistencia en el sistema nacional de seguimientos de tiempos de espera con registros locales se realizó carga masiva de interconsultas al sistema aumentando en mas de 20.000 interconsultas pendientes de HETG. </a:t>
            </a:r>
          </a:p>
        </p:txBody>
      </p:sp>
      <p:graphicFrame>
        <p:nvGraphicFramePr>
          <p:cNvPr id="3" name="Tabla 2">
            <a:extLst>
              <a:ext uri="{FF2B5EF4-FFF2-40B4-BE49-F238E27FC236}">
                <a16:creationId xmlns:a16="http://schemas.microsoft.com/office/drawing/2014/main" id="{88E109F2-8518-4F02-950C-C4B5E938DDD9}"/>
              </a:ext>
            </a:extLst>
          </p:cNvPr>
          <p:cNvGraphicFramePr>
            <a:graphicFrameLocks noGrp="1"/>
          </p:cNvGraphicFramePr>
          <p:nvPr>
            <p:extLst>
              <p:ext uri="{D42A27DB-BD31-4B8C-83A1-F6EECF244321}">
                <p14:modId xmlns:p14="http://schemas.microsoft.com/office/powerpoint/2010/main" val="2187656122"/>
              </p:ext>
            </p:extLst>
          </p:nvPr>
        </p:nvGraphicFramePr>
        <p:xfrm>
          <a:off x="141909" y="919180"/>
          <a:ext cx="6568584" cy="4025265"/>
        </p:xfrm>
        <a:graphic>
          <a:graphicData uri="http://schemas.openxmlformats.org/drawingml/2006/table">
            <a:tbl>
              <a:tblPr/>
              <a:tblGrid>
                <a:gridCol w="597144">
                  <a:extLst>
                    <a:ext uri="{9D8B030D-6E8A-4147-A177-3AD203B41FA5}">
                      <a16:colId xmlns:a16="http://schemas.microsoft.com/office/drawing/2014/main" val="4114485757"/>
                    </a:ext>
                  </a:extLst>
                </a:gridCol>
                <a:gridCol w="597144">
                  <a:extLst>
                    <a:ext uri="{9D8B030D-6E8A-4147-A177-3AD203B41FA5}">
                      <a16:colId xmlns:a16="http://schemas.microsoft.com/office/drawing/2014/main" val="1561895081"/>
                    </a:ext>
                  </a:extLst>
                </a:gridCol>
                <a:gridCol w="597144">
                  <a:extLst>
                    <a:ext uri="{9D8B030D-6E8A-4147-A177-3AD203B41FA5}">
                      <a16:colId xmlns:a16="http://schemas.microsoft.com/office/drawing/2014/main" val="323603894"/>
                    </a:ext>
                  </a:extLst>
                </a:gridCol>
                <a:gridCol w="597144">
                  <a:extLst>
                    <a:ext uri="{9D8B030D-6E8A-4147-A177-3AD203B41FA5}">
                      <a16:colId xmlns:a16="http://schemas.microsoft.com/office/drawing/2014/main" val="240047788"/>
                    </a:ext>
                  </a:extLst>
                </a:gridCol>
                <a:gridCol w="597144">
                  <a:extLst>
                    <a:ext uri="{9D8B030D-6E8A-4147-A177-3AD203B41FA5}">
                      <a16:colId xmlns:a16="http://schemas.microsoft.com/office/drawing/2014/main" val="502451287"/>
                    </a:ext>
                  </a:extLst>
                </a:gridCol>
                <a:gridCol w="597144">
                  <a:extLst>
                    <a:ext uri="{9D8B030D-6E8A-4147-A177-3AD203B41FA5}">
                      <a16:colId xmlns:a16="http://schemas.microsoft.com/office/drawing/2014/main" val="1583979518"/>
                    </a:ext>
                  </a:extLst>
                </a:gridCol>
                <a:gridCol w="597144">
                  <a:extLst>
                    <a:ext uri="{9D8B030D-6E8A-4147-A177-3AD203B41FA5}">
                      <a16:colId xmlns:a16="http://schemas.microsoft.com/office/drawing/2014/main" val="114813972"/>
                    </a:ext>
                  </a:extLst>
                </a:gridCol>
                <a:gridCol w="597144">
                  <a:extLst>
                    <a:ext uri="{9D8B030D-6E8A-4147-A177-3AD203B41FA5}">
                      <a16:colId xmlns:a16="http://schemas.microsoft.com/office/drawing/2014/main" val="2999016936"/>
                    </a:ext>
                  </a:extLst>
                </a:gridCol>
                <a:gridCol w="597144">
                  <a:extLst>
                    <a:ext uri="{9D8B030D-6E8A-4147-A177-3AD203B41FA5}">
                      <a16:colId xmlns:a16="http://schemas.microsoft.com/office/drawing/2014/main" val="2826930054"/>
                    </a:ext>
                  </a:extLst>
                </a:gridCol>
                <a:gridCol w="597144">
                  <a:extLst>
                    <a:ext uri="{9D8B030D-6E8A-4147-A177-3AD203B41FA5}">
                      <a16:colId xmlns:a16="http://schemas.microsoft.com/office/drawing/2014/main" val="3873515007"/>
                    </a:ext>
                  </a:extLst>
                </a:gridCol>
                <a:gridCol w="597144">
                  <a:extLst>
                    <a:ext uri="{9D8B030D-6E8A-4147-A177-3AD203B41FA5}">
                      <a16:colId xmlns:a16="http://schemas.microsoft.com/office/drawing/2014/main" val="2762915005"/>
                    </a:ext>
                  </a:extLst>
                </a:gridCol>
              </a:tblGrid>
              <a:tr h="108892">
                <a:tc rowSpan="2">
                  <a:txBody>
                    <a:bodyPr/>
                    <a:lstStyle/>
                    <a:p>
                      <a:pPr algn="ctr" rtl="0" fontAlgn="ctr"/>
                      <a:r>
                        <a:rPr lang="es-CL" sz="800" b="1" i="0" u="none" strike="noStrike">
                          <a:solidFill>
                            <a:srgbClr val="FFFFFF"/>
                          </a:solidFill>
                          <a:effectLst/>
                          <a:latin typeface="Calibri" panose="020F0502020204030204" pitchFamily="34" charset="0"/>
                        </a:rPr>
                        <a:t>Servicio de Salud</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2">
                  <a:txBody>
                    <a:bodyPr/>
                    <a:lstStyle/>
                    <a:p>
                      <a:pPr algn="ctr" rtl="0" fontAlgn="ctr"/>
                      <a:r>
                        <a:rPr lang="es-CL" sz="800" b="1" i="0" u="none" strike="noStrike">
                          <a:solidFill>
                            <a:srgbClr val="FFFFFF"/>
                          </a:solidFill>
                          <a:effectLst/>
                          <a:latin typeface="Calibri" panose="020F0502020204030204" pitchFamily="34" charset="0"/>
                        </a:rPr>
                        <a:t>Establecimiento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gridSpan="3">
                  <a:txBody>
                    <a:bodyPr/>
                    <a:lstStyle/>
                    <a:p>
                      <a:pPr algn="ctr" rtl="0" fontAlgn="ctr"/>
                      <a:r>
                        <a:rPr lang="es-CL" sz="800" b="1" i="0" u="none" strike="noStrike">
                          <a:solidFill>
                            <a:srgbClr val="FFFFFF"/>
                          </a:solidFill>
                          <a:effectLst/>
                          <a:latin typeface="Calibri" panose="020F0502020204030204" pitchFamily="34" charset="0"/>
                        </a:rPr>
                        <a:t>LB</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s-CL"/>
                    </a:p>
                  </a:txBody>
                  <a:tcPr/>
                </a:tc>
                <a:tc hMerge="1">
                  <a:txBody>
                    <a:bodyPr/>
                    <a:lstStyle/>
                    <a:p>
                      <a:endParaRPr lang="es-CL"/>
                    </a:p>
                  </a:txBody>
                  <a:tcPr/>
                </a:tc>
                <a:tc gridSpan="3">
                  <a:txBody>
                    <a:bodyPr/>
                    <a:lstStyle/>
                    <a:p>
                      <a:pPr algn="ctr" rtl="0" fontAlgn="ctr"/>
                      <a:r>
                        <a:rPr lang="es-CL" sz="800" b="1" i="0" u="none" strike="noStrike">
                          <a:solidFill>
                            <a:srgbClr val="FFFFFF"/>
                          </a:solidFill>
                          <a:effectLst/>
                          <a:latin typeface="Calibri" panose="020F0502020204030204" pitchFamily="34" charset="0"/>
                        </a:rPr>
                        <a:t> Junio 2021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s-CL"/>
                    </a:p>
                  </a:txBody>
                  <a:tcPr/>
                </a:tc>
                <a:tc hMerge="1">
                  <a:txBody>
                    <a:bodyPr/>
                    <a:lstStyle/>
                    <a:p>
                      <a:endParaRPr lang="es-CL"/>
                    </a:p>
                  </a:txBody>
                  <a:tcPr/>
                </a:tc>
                <a:tc gridSpan="3">
                  <a:txBody>
                    <a:bodyPr/>
                    <a:lstStyle/>
                    <a:p>
                      <a:pPr algn="ctr" fontAlgn="ctr"/>
                      <a:r>
                        <a:rPr lang="es-CL" sz="800" b="1" i="0" u="none" strike="noStrike">
                          <a:solidFill>
                            <a:srgbClr val="FFFFFF"/>
                          </a:solidFill>
                          <a:effectLst/>
                          <a:latin typeface="Calibri" panose="020F0502020204030204" pitchFamily="34" charset="0"/>
                        </a:rPr>
                        <a:t>ago-21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492678381"/>
                  </a:ext>
                </a:extLst>
              </a:tr>
              <a:tr h="192896">
                <a:tc vMerge="1">
                  <a:txBody>
                    <a:bodyPr/>
                    <a:lstStyle/>
                    <a:p>
                      <a:endParaRPr lang="es-CL"/>
                    </a:p>
                  </a:txBody>
                  <a:tcPr/>
                </a:tc>
                <a:tc vMerge="1">
                  <a:txBody>
                    <a:bodyPr/>
                    <a:lstStyle/>
                    <a:p>
                      <a:endParaRPr lang="es-CL"/>
                    </a:p>
                  </a:txBody>
                  <a:tcPr/>
                </a:tc>
                <a:tc>
                  <a:txBody>
                    <a:bodyPr/>
                    <a:lstStyle/>
                    <a:p>
                      <a:pPr algn="ctr" rtl="0" fontAlgn="ctr"/>
                      <a:r>
                        <a:rPr lang="es-CL" sz="800" b="1" i="0" u="none" strike="noStrike">
                          <a:solidFill>
                            <a:srgbClr val="FFFFFF"/>
                          </a:solidFill>
                          <a:effectLst/>
                          <a:latin typeface="Calibri" panose="020F0502020204030204" pitchFamily="34" charset="0"/>
                        </a:rPr>
                        <a:t>Número de registros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L" sz="800" b="1" i="0" u="none" strike="noStrike">
                          <a:solidFill>
                            <a:srgbClr val="FFFFFF"/>
                          </a:solidFill>
                          <a:effectLst/>
                          <a:latin typeface="Calibri" panose="020F0502020204030204" pitchFamily="34" charset="0"/>
                        </a:rPr>
                        <a:t>Prom. días de Espera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L" sz="800" b="1" i="0" u="none" strike="noStrike">
                          <a:solidFill>
                            <a:srgbClr val="FFFFFF"/>
                          </a:solidFill>
                          <a:effectLst/>
                          <a:latin typeface="Calibri" panose="020F0502020204030204" pitchFamily="34" charset="0"/>
                        </a:rPr>
                        <a:t>Mediana días de Espera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L" sz="800" b="1" i="0" u="none" strike="noStrike">
                          <a:solidFill>
                            <a:srgbClr val="FFFFFF"/>
                          </a:solidFill>
                          <a:effectLst/>
                          <a:latin typeface="Calibri" panose="020F0502020204030204" pitchFamily="34" charset="0"/>
                        </a:rPr>
                        <a:t>Número de registros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L" sz="800" b="1" i="0" u="none" strike="noStrike">
                          <a:solidFill>
                            <a:srgbClr val="FFFFFF"/>
                          </a:solidFill>
                          <a:effectLst/>
                          <a:latin typeface="Calibri" panose="020F0502020204030204" pitchFamily="34" charset="0"/>
                        </a:rPr>
                        <a:t>Prom. días de Espera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L" sz="800" b="1" i="0" u="none" strike="noStrike">
                          <a:solidFill>
                            <a:srgbClr val="FFFFFF"/>
                          </a:solidFill>
                          <a:effectLst/>
                          <a:latin typeface="Calibri" panose="020F0502020204030204" pitchFamily="34" charset="0"/>
                        </a:rPr>
                        <a:t>Mediana días de Espera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L" sz="800" b="1" i="0" u="none" strike="noStrike">
                          <a:solidFill>
                            <a:srgbClr val="FFFFFF"/>
                          </a:solidFill>
                          <a:effectLst/>
                          <a:latin typeface="Calibri" panose="020F0502020204030204" pitchFamily="34" charset="0"/>
                        </a:rPr>
                        <a:t>Número de registros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L" sz="800" b="1" i="0" u="none" strike="noStrike">
                          <a:solidFill>
                            <a:srgbClr val="FFFFFF"/>
                          </a:solidFill>
                          <a:effectLst/>
                          <a:latin typeface="Calibri" panose="020F0502020204030204" pitchFamily="34" charset="0"/>
                        </a:rPr>
                        <a:t>Prom. días de Espera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L" sz="800" b="1" i="0" u="none" strike="noStrike">
                          <a:solidFill>
                            <a:srgbClr val="FFFFFF"/>
                          </a:solidFill>
                          <a:effectLst/>
                          <a:latin typeface="Calibri" panose="020F0502020204030204" pitchFamily="34" charset="0"/>
                        </a:rPr>
                        <a:t>Mediana días de Espera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495613477"/>
                  </a:ext>
                </a:extLst>
              </a:tr>
              <a:tr h="245008">
                <a:tc rowSpan="11">
                  <a:txBody>
                    <a:bodyPr/>
                    <a:lstStyle/>
                    <a:p>
                      <a:pPr algn="ctr" rtl="0" fontAlgn="ctr"/>
                      <a:r>
                        <a:rPr lang="es-CL" sz="800" b="1" i="0" u="none" strike="noStrike">
                          <a:solidFill>
                            <a:srgbClr val="000000"/>
                          </a:solidFill>
                          <a:effectLst/>
                          <a:latin typeface="Calibri" panose="020F0502020204030204" pitchFamily="34" charset="0"/>
                        </a:rPr>
                        <a:t>Iquique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CL" sz="800" b="0" i="0" u="none" strike="noStrike">
                          <a:solidFill>
                            <a:srgbClr val="000000"/>
                          </a:solidFill>
                          <a:effectLst/>
                          <a:latin typeface="Calibri" panose="020F0502020204030204" pitchFamily="34" charset="0"/>
                        </a:rPr>
                        <a:t>CESFAM Cirujano Aguirre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CL" sz="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CL" sz="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CL" sz="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CL" sz="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rtl="0" fontAlgn="b"/>
                      <a:r>
                        <a:rPr lang="es-CL" sz="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rtl="0" fontAlgn="b"/>
                      <a:r>
                        <a:rPr lang="es-CL" sz="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s-CL" sz="800" b="0" i="0" u="none" strike="noStrike">
                          <a:solidFill>
                            <a:srgbClr val="000000"/>
                          </a:solidFill>
                          <a:effectLst/>
                          <a:latin typeface="Calibri" panose="020F0502020204030204" pitchFamily="34"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8116756"/>
                  </a:ext>
                </a:extLst>
              </a:tr>
              <a:tr h="192896">
                <a:tc vMerge="1">
                  <a:txBody>
                    <a:bodyPr/>
                    <a:lstStyle/>
                    <a:p>
                      <a:endParaRPr lang="es-CL"/>
                    </a:p>
                  </a:txBody>
                  <a:tcPr/>
                </a:tc>
                <a:tc>
                  <a:txBody>
                    <a:bodyPr/>
                    <a:lstStyle/>
                    <a:p>
                      <a:pPr algn="l" rtl="0" fontAlgn="t"/>
                      <a:r>
                        <a:rPr lang="es-CL" sz="800" b="0" i="0" u="none" strike="noStrike">
                          <a:solidFill>
                            <a:srgbClr val="000000"/>
                          </a:solidFill>
                          <a:effectLst/>
                          <a:latin typeface="Calibri" panose="020F0502020204030204" pitchFamily="34" charset="0"/>
                        </a:rPr>
                        <a:t>CESFAM Cirujano Videla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000000"/>
                          </a:solidFill>
                          <a:effectLst/>
                          <a:latin typeface="Calibri" panose="020F0502020204030204" pitchFamily="34" charset="0"/>
                        </a:rPr>
                        <a:t>699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000000"/>
                          </a:solidFill>
                          <a:effectLst/>
                          <a:latin typeface="Calibri" panose="020F0502020204030204" pitchFamily="34" charset="0"/>
                        </a:rPr>
                        <a:t>194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000000"/>
                          </a:solidFill>
                          <a:effectLst/>
                          <a:latin typeface="Calibri" panose="020F0502020204030204" pitchFamily="34" charset="0"/>
                        </a:rPr>
                        <a:t>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333333"/>
                          </a:solidFill>
                          <a:effectLst/>
                          <a:latin typeface="Arial" panose="020B0604020202020204" pitchFamily="34" charset="0"/>
                        </a:rPr>
                        <a:t>353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ctr"/>
                      <a:r>
                        <a:rPr lang="es-CL" sz="800" b="0" i="0" u="none" strike="noStrike">
                          <a:solidFill>
                            <a:srgbClr val="333333"/>
                          </a:solidFill>
                          <a:effectLst/>
                          <a:latin typeface="Arial" panose="020B0604020202020204" pitchFamily="34" charset="0"/>
                        </a:rPr>
                        <a:t>135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ctr"/>
                      <a:r>
                        <a:rPr lang="es-CL" sz="800" b="0" i="0" u="none" strike="noStrike">
                          <a:solidFill>
                            <a:srgbClr val="333333"/>
                          </a:solidFill>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s-CL" sz="800" b="0" i="0" u="none" strike="noStrike">
                          <a:solidFill>
                            <a:srgbClr val="000000"/>
                          </a:solidFill>
                          <a:effectLst/>
                          <a:latin typeface="Calibri" panose="020F0502020204030204" pitchFamily="34" charset="0"/>
                        </a:rPr>
                        <a:t>290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112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5515770"/>
                  </a:ext>
                </a:extLst>
              </a:tr>
              <a:tr h="285718">
                <a:tc vMerge="1">
                  <a:txBody>
                    <a:bodyPr/>
                    <a:lstStyle/>
                    <a:p>
                      <a:endParaRPr lang="es-CL"/>
                    </a:p>
                  </a:txBody>
                  <a:tcPr/>
                </a:tc>
                <a:tc>
                  <a:txBody>
                    <a:bodyPr/>
                    <a:lstStyle/>
                    <a:p>
                      <a:pPr algn="l" rtl="0" fontAlgn="t"/>
                      <a:r>
                        <a:rPr lang="es-CL" sz="800" b="0" i="0" u="none" strike="noStrike">
                          <a:solidFill>
                            <a:srgbClr val="000000"/>
                          </a:solidFill>
                          <a:effectLst/>
                          <a:latin typeface="Calibri" panose="020F0502020204030204" pitchFamily="34" charset="0"/>
                        </a:rPr>
                        <a:t>CESFAM Dr. Héctor Reyno Gutiérrez</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000000"/>
                          </a:solidFill>
                          <a:effectLst/>
                          <a:latin typeface="Calibri" panose="020F0502020204030204" pitchFamily="34" charset="0"/>
                        </a:rPr>
                        <a:t>221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000000"/>
                          </a:solidFill>
                          <a:effectLst/>
                          <a:latin typeface="Calibri" panose="020F0502020204030204" pitchFamily="34" charset="0"/>
                        </a:rPr>
                        <a:t>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000000"/>
                          </a:solidFill>
                          <a:effectLst/>
                          <a:latin typeface="Calibri" panose="020F0502020204030204" pitchFamily="34" charset="0"/>
                        </a:rPr>
                        <a:t>308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333333"/>
                          </a:solidFill>
                          <a:effectLst/>
                          <a:latin typeface="Arial" panose="020B0604020202020204" pitchFamily="34" charset="0"/>
                        </a:rPr>
                        <a:t>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ctr"/>
                      <a:r>
                        <a:rPr lang="es-CL" sz="800" b="0" i="0" u="none" strike="noStrike">
                          <a:solidFill>
                            <a:srgbClr val="333333"/>
                          </a:solidFill>
                          <a:effectLst/>
                          <a:latin typeface="Arial" panose="020B0604020202020204" pitchFamily="34" charset="0"/>
                        </a:rPr>
                        <a:t>292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ctr"/>
                      <a:r>
                        <a:rPr lang="es-CL" sz="800" b="0" i="0" u="none" strike="noStrike">
                          <a:solidFill>
                            <a:srgbClr val="333333"/>
                          </a:solidFill>
                          <a:effectLst/>
                          <a:latin typeface="Arial" panose="020B0604020202020204" pitchFamily="34" charset="0"/>
                        </a:rPr>
                        <a:t>239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s-CL" sz="800" b="0" i="0" u="none" strike="noStrike">
                          <a:solidFill>
                            <a:srgbClr val="000000"/>
                          </a:solidFill>
                          <a:effectLst/>
                          <a:latin typeface="Calibri" panose="020F0502020204030204" pitchFamily="34" charset="0"/>
                        </a:rPr>
                        <a:t>243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279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259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7499707"/>
                  </a:ext>
                </a:extLst>
              </a:tr>
              <a:tr h="245008">
                <a:tc vMerge="1">
                  <a:txBody>
                    <a:bodyPr/>
                    <a:lstStyle/>
                    <a:p>
                      <a:endParaRPr lang="es-CL"/>
                    </a:p>
                  </a:txBody>
                  <a:tcPr/>
                </a:tc>
                <a:tc>
                  <a:txBody>
                    <a:bodyPr/>
                    <a:lstStyle/>
                    <a:p>
                      <a:pPr algn="l" rtl="0" fontAlgn="t"/>
                      <a:r>
                        <a:rPr lang="es-CL" sz="800" b="0" i="0" u="none" strike="noStrike">
                          <a:solidFill>
                            <a:srgbClr val="000000"/>
                          </a:solidFill>
                          <a:effectLst/>
                          <a:latin typeface="Calibri" panose="020F0502020204030204" pitchFamily="34" charset="0"/>
                        </a:rPr>
                        <a:t>CESFAM Pedro Pulgar Melgarejo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000000"/>
                          </a:solidFill>
                          <a:effectLst/>
                          <a:latin typeface="Calibri" panose="020F0502020204030204" pitchFamily="34" charset="0"/>
                        </a:rPr>
                        <a:t>616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000000"/>
                          </a:solidFill>
                          <a:effectLst/>
                          <a:latin typeface="Calibri" panose="020F0502020204030204" pitchFamily="34" charset="0"/>
                        </a:rPr>
                        <a:t>394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000000"/>
                          </a:solidFill>
                          <a:effectLst/>
                          <a:latin typeface="Calibri" panose="020F0502020204030204" pitchFamily="34" charset="0"/>
                        </a:rPr>
                        <a:t>357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333333"/>
                          </a:solidFill>
                          <a:effectLst/>
                          <a:latin typeface="Arial" panose="020B0604020202020204" pitchFamily="34" charset="0"/>
                        </a:rPr>
                        <a:t>260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ctr"/>
                      <a:r>
                        <a:rPr lang="es-CL" sz="800" b="0" i="0" u="none" strike="noStrike">
                          <a:solidFill>
                            <a:srgbClr val="333333"/>
                          </a:solidFill>
                          <a:effectLst/>
                          <a:latin typeface="Arial" panose="020B0604020202020204" pitchFamily="34" charset="0"/>
                        </a:rPr>
                        <a:t>364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ctr"/>
                      <a:r>
                        <a:rPr lang="es-CL" sz="800" b="0" i="0" u="none" strike="noStrike">
                          <a:solidFill>
                            <a:srgbClr val="333333"/>
                          </a:solidFill>
                          <a:effectLst/>
                          <a:latin typeface="Arial" panose="020B0604020202020204" pitchFamily="34" charset="0"/>
                        </a:rPr>
                        <a:t>470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s-CL" sz="800" b="0" i="0" u="none" strike="noStrike">
                          <a:solidFill>
                            <a:srgbClr val="000000"/>
                          </a:solidFill>
                          <a:effectLst/>
                          <a:latin typeface="Calibri" panose="020F0502020204030204" pitchFamily="34" charset="0"/>
                        </a:rPr>
                        <a:t>144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164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4829580"/>
                  </a:ext>
                </a:extLst>
              </a:tr>
              <a:tr h="192896">
                <a:tc vMerge="1">
                  <a:txBody>
                    <a:bodyPr/>
                    <a:lstStyle/>
                    <a:p>
                      <a:endParaRPr lang="es-CL"/>
                    </a:p>
                  </a:txBody>
                  <a:tcPr/>
                </a:tc>
                <a:tc>
                  <a:txBody>
                    <a:bodyPr/>
                    <a:lstStyle/>
                    <a:p>
                      <a:pPr algn="l" rtl="0" fontAlgn="t"/>
                      <a:r>
                        <a:rPr lang="es-CL" sz="800" b="0" i="0" u="none" strike="noStrike">
                          <a:solidFill>
                            <a:srgbClr val="000000"/>
                          </a:solidFill>
                          <a:effectLst/>
                          <a:latin typeface="Calibri" panose="020F0502020204030204" pitchFamily="34" charset="0"/>
                        </a:rPr>
                        <a:t>CESFAM Pozo Almonte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000000"/>
                          </a:solidFill>
                          <a:effectLst/>
                          <a:latin typeface="Calibri" panose="020F0502020204030204" pitchFamily="34" charset="0"/>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000000"/>
                          </a:solidFill>
                          <a:effectLst/>
                          <a:latin typeface="Calibri" panose="020F0502020204030204" pitchFamily="34"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000000"/>
                          </a:solidFill>
                          <a:effectLst/>
                          <a:latin typeface="Calibri" panose="020F0502020204030204" pitchFamily="34" charset="0"/>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333333"/>
                          </a:solidFill>
                          <a:effectLst/>
                          <a:latin typeface="Arial" panose="020B0604020202020204" pitchFamily="34" charset="0"/>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ctr"/>
                      <a:r>
                        <a:rPr lang="es-CL" sz="800" b="0" i="0" u="none" strike="noStrike">
                          <a:solidFill>
                            <a:srgbClr val="333333"/>
                          </a:solidFill>
                          <a:effectLst/>
                          <a:latin typeface="Arial" panose="020B0604020202020204" pitchFamily="34" charset="0"/>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ctr"/>
                      <a:r>
                        <a:rPr lang="es-CL" sz="800" b="0" i="0" u="none" strike="noStrike">
                          <a:solidFill>
                            <a:srgbClr val="333333"/>
                          </a:solidFill>
                          <a:effectLst/>
                          <a:latin typeface="Arial" panose="020B060402020202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s-CL" sz="800" b="0" i="0" u="none" strike="noStrike">
                          <a:solidFill>
                            <a:srgbClr val="000000"/>
                          </a:solidFill>
                          <a:effectLst/>
                          <a:latin typeface="Calibri" panose="020F0502020204030204" pitchFamily="34" charset="0"/>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5320719"/>
                  </a:ext>
                </a:extLst>
              </a:tr>
              <a:tr h="192896">
                <a:tc vMerge="1">
                  <a:txBody>
                    <a:bodyPr/>
                    <a:lstStyle/>
                    <a:p>
                      <a:endParaRPr lang="es-CL"/>
                    </a:p>
                  </a:txBody>
                  <a:tcPr/>
                </a:tc>
                <a:tc>
                  <a:txBody>
                    <a:bodyPr/>
                    <a:lstStyle/>
                    <a:p>
                      <a:pPr algn="l" rtl="0" fontAlgn="t"/>
                      <a:r>
                        <a:rPr lang="es-CL" sz="800" b="0" i="0" u="none" strike="noStrike">
                          <a:solidFill>
                            <a:srgbClr val="000000"/>
                          </a:solidFill>
                          <a:effectLst/>
                          <a:latin typeface="Calibri" panose="020F0502020204030204" pitchFamily="34" charset="0"/>
                        </a:rPr>
                        <a:t>CESFAM Sur de Iquique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000000"/>
                          </a:solidFill>
                          <a:effectLst/>
                          <a:latin typeface="Calibri" panose="020F0502020204030204" pitchFamily="34" charset="0"/>
                        </a:rPr>
                        <a:t>328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000000"/>
                          </a:solidFill>
                          <a:effectLst/>
                          <a:latin typeface="Calibri" panose="020F0502020204030204" pitchFamily="34" charset="0"/>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000000"/>
                          </a:solidFill>
                          <a:effectLst/>
                          <a:latin typeface="Calibri" panose="020F0502020204030204" pitchFamily="34" charset="0"/>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333333"/>
                          </a:solidFill>
                          <a:effectLst/>
                          <a:latin typeface="Arial" panose="020B0604020202020204" pitchFamily="34" charset="0"/>
                        </a:rPr>
                        <a:t>299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ctr"/>
                      <a:r>
                        <a:rPr lang="es-CL" sz="800" b="0" i="0" u="none" strike="noStrike">
                          <a:solidFill>
                            <a:srgbClr val="333333"/>
                          </a:solidFill>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ctr"/>
                      <a:r>
                        <a:rPr lang="es-CL" sz="800" b="0" i="0" u="none" strike="noStrike">
                          <a:solidFill>
                            <a:srgbClr val="333333"/>
                          </a:solidFill>
                          <a:effectLst/>
                          <a:latin typeface="Arial" panose="020B0604020202020204" pitchFamily="34" charset="0"/>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s-CL" sz="800" b="0" i="0" u="none" strike="noStrike">
                          <a:solidFill>
                            <a:srgbClr val="000000"/>
                          </a:solidFill>
                          <a:effectLst/>
                          <a:latin typeface="Calibri" panose="020F0502020204030204" pitchFamily="34" charset="0"/>
                        </a:rPr>
                        <a:t>215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5754252"/>
                  </a:ext>
                </a:extLst>
              </a:tr>
              <a:tr h="245008">
                <a:tc vMerge="1">
                  <a:txBody>
                    <a:bodyPr/>
                    <a:lstStyle/>
                    <a:p>
                      <a:endParaRPr lang="es-CL"/>
                    </a:p>
                  </a:txBody>
                  <a:tcPr/>
                </a:tc>
                <a:tc>
                  <a:txBody>
                    <a:bodyPr/>
                    <a:lstStyle/>
                    <a:p>
                      <a:pPr algn="l" rtl="0" fontAlgn="t"/>
                      <a:r>
                        <a:rPr lang="pt-BR" sz="800" b="0" i="0" u="none" strike="noStrike">
                          <a:solidFill>
                            <a:srgbClr val="000000"/>
                          </a:solidFill>
                          <a:effectLst/>
                          <a:latin typeface="Calibri" panose="020F0502020204030204" pitchFamily="34" charset="0"/>
                        </a:rPr>
                        <a:t>COSAM Dr. Jorge Seguel Cáceres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000000"/>
                          </a:solidFill>
                          <a:effectLst/>
                          <a:latin typeface="Calibri" panose="020F0502020204030204" pitchFamily="34" charset="0"/>
                        </a:rPr>
                        <a:t>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000000"/>
                          </a:solidFill>
                          <a:effectLst/>
                          <a:latin typeface="Calibri" panose="020F0502020204030204" pitchFamily="34" charset="0"/>
                        </a:rPr>
                        <a:t>165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000000"/>
                          </a:solidFill>
                          <a:effectLst/>
                          <a:latin typeface="Calibri" panose="020F0502020204030204" pitchFamily="34" charset="0"/>
                        </a:rPr>
                        <a:t>143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333333"/>
                          </a:solidFill>
                          <a:effectLst/>
                          <a:latin typeface="Arial" panose="020B0604020202020204" pitchFamily="34" charset="0"/>
                        </a:rPr>
                        <a:t>125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ctr"/>
                      <a:r>
                        <a:rPr lang="es-CL" sz="800" b="0" i="0" u="none" strike="noStrike">
                          <a:solidFill>
                            <a:srgbClr val="333333"/>
                          </a:solidFill>
                          <a:effectLst/>
                          <a:latin typeface="Arial" panose="020B0604020202020204" pitchFamily="34" charset="0"/>
                        </a:rPr>
                        <a:t>205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ctr"/>
                      <a:r>
                        <a:rPr lang="es-CL" sz="800" b="0" i="0" u="none" strike="noStrike">
                          <a:solidFill>
                            <a:srgbClr val="333333"/>
                          </a:solidFill>
                          <a:effectLst/>
                          <a:latin typeface="Arial" panose="020B0604020202020204" pitchFamily="34" charset="0"/>
                        </a:rPr>
                        <a:t>175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s-CL" sz="800" b="0" i="0" u="none" strike="noStrike">
                          <a:solidFill>
                            <a:srgbClr val="000000"/>
                          </a:solidFill>
                          <a:effectLst/>
                          <a:latin typeface="Calibri" panose="020F0502020204030204" pitchFamily="34" charset="0"/>
                        </a:rPr>
                        <a:t>123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225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189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7420986"/>
                  </a:ext>
                </a:extLst>
              </a:tr>
              <a:tr h="192896">
                <a:tc vMerge="1">
                  <a:txBody>
                    <a:bodyPr/>
                    <a:lstStyle/>
                    <a:p>
                      <a:endParaRPr lang="es-CL"/>
                    </a:p>
                  </a:txBody>
                  <a:tcPr/>
                </a:tc>
                <a:tc>
                  <a:txBody>
                    <a:bodyPr/>
                    <a:lstStyle/>
                    <a:p>
                      <a:pPr algn="l" rtl="0" fontAlgn="t"/>
                      <a:r>
                        <a:rPr lang="es-CL" sz="800" b="0" i="0" u="none" strike="noStrike">
                          <a:solidFill>
                            <a:srgbClr val="000000"/>
                          </a:solidFill>
                          <a:effectLst/>
                          <a:latin typeface="Calibri" panose="020F0502020204030204" pitchFamily="34" charset="0"/>
                        </a:rPr>
                        <a:t>COSAM Enrique París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000000"/>
                          </a:solidFill>
                          <a:effectLst/>
                          <a:latin typeface="Calibri" panose="020F0502020204030204" pitchFamily="34" charset="0"/>
                        </a:rPr>
                        <a:t>305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000000"/>
                          </a:solidFill>
                          <a:effectLst/>
                          <a:latin typeface="Calibri" panose="020F0502020204030204" pitchFamily="34" charset="0"/>
                        </a:rPr>
                        <a:t>474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000000"/>
                          </a:solidFill>
                          <a:effectLst/>
                          <a:latin typeface="Calibri" panose="020F0502020204030204" pitchFamily="34" charset="0"/>
                        </a:rPr>
                        <a:t>506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333333"/>
                          </a:solidFill>
                          <a:effectLst/>
                          <a:latin typeface="Arial" panose="020B0604020202020204" pitchFamily="34" charset="0"/>
                        </a:rPr>
                        <a:t>329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ctr"/>
                      <a:r>
                        <a:rPr lang="es-CL" sz="800" b="0" i="0" u="none" strike="noStrike">
                          <a:solidFill>
                            <a:srgbClr val="333333"/>
                          </a:solidFill>
                          <a:effectLst/>
                          <a:latin typeface="Arial" panose="020B0604020202020204" pitchFamily="34" charset="0"/>
                        </a:rPr>
                        <a:t>611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ctr"/>
                      <a:r>
                        <a:rPr lang="es-CL" sz="800" b="0" i="0" u="none" strike="noStrike">
                          <a:solidFill>
                            <a:srgbClr val="333333"/>
                          </a:solidFill>
                          <a:effectLst/>
                          <a:latin typeface="Arial" panose="020B0604020202020204" pitchFamily="34" charset="0"/>
                        </a:rPr>
                        <a:t>672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s-CL" sz="800" b="0" i="0" u="none" strike="noStrike">
                          <a:solidFill>
                            <a:srgbClr val="000000"/>
                          </a:solidFill>
                          <a:effectLst/>
                          <a:latin typeface="Calibri" panose="020F0502020204030204" pitchFamily="34" charset="0"/>
                        </a:rPr>
                        <a:t>147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664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750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4671315"/>
                  </a:ext>
                </a:extLst>
              </a:tr>
              <a:tr h="245008">
                <a:tc vMerge="1">
                  <a:txBody>
                    <a:bodyPr/>
                    <a:lstStyle/>
                    <a:p>
                      <a:endParaRPr lang="es-CL"/>
                    </a:p>
                  </a:txBody>
                  <a:tcPr/>
                </a:tc>
                <a:tc>
                  <a:txBody>
                    <a:bodyPr/>
                    <a:lstStyle/>
                    <a:p>
                      <a:pPr algn="l" rtl="0" fontAlgn="t"/>
                      <a:r>
                        <a:rPr lang="es-CL" sz="800" b="0" i="0" u="none" strike="noStrike">
                          <a:solidFill>
                            <a:srgbClr val="000000"/>
                          </a:solidFill>
                          <a:effectLst/>
                          <a:latin typeface="Calibri" panose="020F0502020204030204" pitchFamily="34" charset="0"/>
                        </a:rPr>
                        <a:t>COSAM Salvador Allende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000000"/>
                          </a:solidFill>
                          <a:effectLst/>
                          <a:latin typeface="Calibri" panose="020F0502020204030204" pitchFamily="34" charset="0"/>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000000"/>
                          </a:solidFill>
                          <a:effectLst/>
                          <a:latin typeface="Calibri" panose="020F0502020204030204" pitchFamily="34" charset="0"/>
                        </a:rPr>
                        <a:t>246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000000"/>
                          </a:solidFill>
                          <a:effectLst/>
                          <a:latin typeface="Calibri" panose="020F0502020204030204" pitchFamily="34" charset="0"/>
                        </a:rPr>
                        <a:t>295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333333"/>
                          </a:solidFill>
                          <a:effectLst/>
                          <a:latin typeface="Arial" panose="020B0604020202020204" pitchFamily="34" charset="0"/>
                        </a:rPr>
                        <a:t>108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ctr"/>
                      <a:r>
                        <a:rPr lang="es-CL" sz="800" b="0" i="0" u="none" strike="noStrike">
                          <a:solidFill>
                            <a:srgbClr val="333333"/>
                          </a:solidFill>
                          <a:effectLst/>
                          <a:latin typeface="Arial" panose="020B0604020202020204" pitchFamily="34" charset="0"/>
                        </a:rPr>
                        <a:t>265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ctr"/>
                      <a:r>
                        <a:rPr lang="es-CL" sz="800" b="0" i="0" u="none" strike="noStrike">
                          <a:solidFill>
                            <a:srgbClr val="333333"/>
                          </a:solidFill>
                          <a:effectLst/>
                          <a:latin typeface="Arial" panose="020B0604020202020204" pitchFamily="34" charset="0"/>
                        </a:rPr>
                        <a:t>195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s-CL" sz="800" b="0" i="0" u="none" strike="noStrike">
                          <a:solidFill>
                            <a:srgbClr val="000000"/>
                          </a:solidFill>
                          <a:effectLst/>
                          <a:latin typeface="Calibri" panose="020F050202020403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342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320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8528019"/>
                  </a:ext>
                </a:extLst>
              </a:tr>
              <a:tr h="285718">
                <a:tc vMerge="1">
                  <a:txBody>
                    <a:bodyPr/>
                    <a:lstStyle/>
                    <a:p>
                      <a:endParaRPr lang="es-CL"/>
                    </a:p>
                  </a:txBody>
                  <a:tcPr/>
                </a:tc>
                <a:tc>
                  <a:txBody>
                    <a:bodyPr/>
                    <a:lstStyle/>
                    <a:p>
                      <a:pPr algn="l" rtl="0" fontAlgn="t"/>
                      <a:r>
                        <a:rPr lang="es-CL" sz="800" b="0" i="0" u="none" strike="noStrike">
                          <a:solidFill>
                            <a:srgbClr val="000000"/>
                          </a:solidFill>
                          <a:effectLst/>
                          <a:latin typeface="Calibri" panose="020F0502020204030204" pitchFamily="34" charset="0"/>
                        </a:rPr>
                        <a:t>Hospital Dr. Ernesto Torres Galdames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000000"/>
                          </a:solidFill>
                          <a:effectLst/>
                          <a:latin typeface="Calibri" panose="020F0502020204030204" pitchFamily="34" charset="0"/>
                        </a:rPr>
                        <a:t>18.605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000000"/>
                          </a:solidFill>
                          <a:effectLst/>
                          <a:latin typeface="Calibri" panose="020F0502020204030204" pitchFamily="34" charset="0"/>
                        </a:rPr>
                        <a:t>499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000000"/>
                          </a:solidFill>
                          <a:effectLst/>
                          <a:latin typeface="Calibri" panose="020F0502020204030204" pitchFamily="34" charset="0"/>
                        </a:rPr>
                        <a:t>514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800" b="0" i="0" u="none" strike="noStrike">
                          <a:solidFill>
                            <a:srgbClr val="333333"/>
                          </a:solidFill>
                          <a:effectLst/>
                          <a:latin typeface="Arial" panose="020B0604020202020204" pitchFamily="34" charset="0"/>
                        </a:rPr>
                        <a:t>40.503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ctr"/>
                      <a:r>
                        <a:rPr lang="es-CL" sz="800" b="0" i="0" u="none" strike="noStrike">
                          <a:solidFill>
                            <a:srgbClr val="333333"/>
                          </a:solidFill>
                          <a:effectLst/>
                          <a:latin typeface="Arial" panose="020B0604020202020204" pitchFamily="34" charset="0"/>
                        </a:rPr>
                        <a:t>894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rtl="0" fontAlgn="ctr"/>
                      <a:r>
                        <a:rPr lang="es-CL" sz="800" b="0" i="0" u="none" strike="noStrike">
                          <a:solidFill>
                            <a:srgbClr val="333333"/>
                          </a:solidFill>
                          <a:effectLst/>
                          <a:latin typeface="Arial" panose="020B0604020202020204" pitchFamily="34" charset="0"/>
                        </a:rPr>
                        <a:t>807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s-CL" sz="800" b="0" i="0" u="none" strike="noStrike">
                          <a:solidFill>
                            <a:srgbClr val="000000"/>
                          </a:solidFill>
                          <a:effectLst/>
                          <a:latin typeface="Calibri" panose="020F0502020204030204" pitchFamily="34" charset="0"/>
                        </a:rPr>
                        <a:t>32.045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807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800" b="0" i="0" u="none" strike="noStrike">
                          <a:solidFill>
                            <a:srgbClr val="000000"/>
                          </a:solidFill>
                          <a:effectLst/>
                          <a:latin typeface="Calibri" panose="020F0502020204030204" pitchFamily="34" charset="0"/>
                        </a:rPr>
                        <a:t>753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4706749"/>
                  </a:ext>
                </a:extLst>
              </a:tr>
              <a:tr h="108892">
                <a:tc vMerge="1">
                  <a:txBody>
                    <a:bodyPr/>
                    <a:lstStyle/>
                    <a:p>
                      <a:endParaRPr lang="es-CL"/>
                    </a:p>
                  </a:txBody>
                  <a:tcPr/>
                </a:tc>
                <a:tc>
                  <a:txBody>
                    <a:bodyPr/>
                    <a:lstStyle/>
                    <a:p>
                      <a:pPr algn="l" rtl="0" fontAlgn="t"/>
                      <a:r>
                        <a:rPr lang="es-CL" sz="800" b="1" i="0" u="none" strike="noStrike">
                          <a:solidFill>
                            <a:srgbClr val="000000"/>
                          </a:solidFill>
                          <a:effectLst/>
                          <a:latin typeface="Calibri" panose="020F0502020204030204" pitchFamily="34" charset="0"/>
                        </a:rPr>
                        <a:t>Total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rtl="0" fontAlgn="ctr"/>
                      <a:r>
                        <a:rPr lang="es-CL" sz="800" b="1" i="0" u="none" strike="noStrike">
                          <a:solidFill>
                            <a:srgbClr val="000000"/>
                          </a:solidFill>
                          <a:effectLst/>
                          <a:latin typeface="Calibri" panose="020F0502020204030204" pitchFamily="34" charset="0"/>
                        </a:rPr>
                        <a:t>20.969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rtl="0" fontAlgn="ctr"/>
                      <a:r>
                        <a:rPr lang="es-CL" sz="800" b="1" i="0" u="none" strike="noStrike">
                          <a:solidFill>
                            <a:srgbClr val="000000"/>
                          </a:solidFill>
                          <a:effectLst/>
                          <a:latin typeface="Calibri" panose="020F0502020204030204" pitchFamily="34" charset="0"/>
                        </a:rPr>
                        <a:t>473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rtl="0" fontAlgn="ctr"/>
                      <a:r>
                        <a:rPr lang="es-CL" sz="800" b="1" i="0" u="none" strike="noStrike">
                          <a:solidFill>
                            <a:srgbClr val="000000"/>
                          </a:solidFill>
                          <a:effectLst/>
                          <a:latin typeface="Calibri" panose="020F0502020204030204" pitchFamily="34" charset="0"/>
                        </a:rPr>
                        <a:t>477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rtl="0" fontAlgn="ctr"/>
                      <a:r>
                        <a:rPr lang="es-CL" sz="800" b="1" i="0" u="none" strike="noStrike">
                          <a:solidFill>
                            <a:srgbClr val="333333"/>
                          </a:solidFill>
                          <a:effectLst/>
                          <a:latin typeface="Arial" panose="020B0604020202020204" pitchFamily="34" charset="0"/>
                        </a:rPr>
                        <a:t>42.339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rtl="0" fontAlgn="ctr"/>
                      <a:r>
                        <a:rPr lang="es-CL" sz="800" b="1" i="0" u="none" strike="noStrike">
                          <a:solidFill>
                            <a:srgbClr val="333333"/>
                          </a:solidFill>
                          <a:effectLst/>
                          <a:latin typeface="Arial" panose="020B0604020202020204" pitchFamily="34" charset="0"/>
                        </a:rPr>
                        <a:t>868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rtl="0" fontAlgn="ctr"/>
                      <a:r>
                        <a:rPr lang="es-CL" sz="800" b="1" i="0" u="none" strike="noStrike">
                          <a:solidFill>
                            <a:srgbClr val="333333"/>
                          </a:solidFill>
                          <a:effectLst/>
                          <a:latin typeface="Arial" panose="020B0604020202020204" pitchFamily="34" charset="0"/>
                        </a:rPr>
                        <a:t>782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ctr"/>
                      <a:r>
                        <a:rPr lang="es-CL" sz="800" b="1" i="0" u="none" strike="noStrike">
                          <a:solidFill>
                            <a:srgbClr val="000000"/>
                          </a:solidFill>
                          <a:effectLst/>
                          <a:latin typeface="Calibri" panose="020F0502020204030204" pitchFamily="34" charset="0"/>
                        </a:rPr>
                        <a:t>33.404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es-CL" sz="800" b="1" i="0" u="none" strike="noStrike">
                          <a:solidFill>
                            <a:srgbClr val="000000"/>
                          </a:solidFill>
                          <a:effectLst/>
                          <a:latin typeface="Calibri" panose="020F0502020204030204" pitchFamily="34" charset="0"/>
                        </a:rPr>
                        <a:t>783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es-CL" sz="800" b="1" i="0" u="none" strike="noStrike" dirty="0">
                          <a:solidFill>
                            <a:srgbClr val="000000"/>
                          </a:solidFill>
                          <a:effectLst/>
                          <a:latin typeface="Calibri" panose="020F0502020204030204" pitchFamily="34" charset="0"/>
                        </a:rPr>
                        <a:t>722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97866645"/>
                  </a:ext>
                </a:extLst>
              </a:tr>
            </a:tbl>
          </a:graphicData>
        </a:graphic>
      </p:graphicFrame>
      <p:graphicFrame>
        <p:nvGraphicFramePr>
          <p:cNvPr id="10" name="Gráfico 9">
            <a:extLst>
              <a:ext uri="{FF2B5EF4-FFF2-40B4-BE49-F238E27FC236}">
                <a16:creationId xmlns:a16="http://schemas.microsoft.com/office/drawing/2014/main" id="{181FAC45-A327-4188-9110-99F0F9E141A1}"/>
              </a:ext>
            </a:extLst>
          </p:cNvPr>
          <p:cNvGraphicFramePr>
            <a:graphicFrameLocks/>
          </p:cNvGraphicFramePr>
          <p:nvPr>
            <p:extLst>
              <p:ext uri="{D42A27DB-BD31-4B8C-83A1-F6EECF244321}">
                <p14:modId xmlns:p14="http://schemas.microsoft.com/office/powerpoint/2010/main" val="850540571"/>
              </p:ext>
            </p:extLst>
          </p:nvPr>
        </p:nvGraphicFramePr>
        <p:xfrm>
          <a:off x="6827003" y="1395451"/>
          <a:ext cx="4905375" cy="3228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09733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867" y="0"/>
            <a:ext cx="10886015" cy="787657"/>
          </a:xfrm>
        </p:spPr>
        <p:txBody>
          <a:bodyPr/>
          <a:lstStyle/>
          <a:p>
            <a:r>
              <a:rPr lang="es-ES" sz="2800" dirty="0">
                <a:latin typeface="Garamond" panose="02020404030301010803" pitchFamily="18" charset="0"/>
              </a:rPr>
              <a:t>Consulta Nueva de Especialidad Médica  </a:t>
            </a:r>
          </a:p>
        </p:txBody>
      </p:sp>
      <p:sp>
        <p:nvSpPr>
          <p:cNvPr id="4" name="Marcador de pie de página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900" b="0" i="0" u="none" strike="noStrike" kern="1200" cap="none" spc="0" normalizeH="0" baseline="0" noProof="0" dirty="0">
                <a:ln>
                  <a:noFill/>
                </a:ln>
                <a:solidFill>
                  <a:srgbClr val="898989"/>
                </a:solidFill>
                <a:effectLst/>
                <a:uLnTx/>
                <a:uFillTx/>
                <a:latin typeface="Verdana" pitchFamily="34" charset="0"/>
                <a:ea typeface="ヒラギノ角ゴ Pro W3" charset="-128"/>
                <a:cs typeface="+mn-cs"/>
              </a:rPr>
              <a:t>Subdirección Gestión Asistencial</a:t>
            </a:r>
            <a:endParaRPr kumimoji="0" lang="en-US" sz="900" b="0" i="0" u="none" strike="noStrike" kern="1200" cap="none" spc="0" normalizeH="0" baseline="0" noProof="0" dirty="0">
              <a:ln>
                <a:noFill/>
              </a:ln>
              <a:solidFill>
                <a:srgbClr val="898989"/>
              </a:solidFill>
              <a:effectLst/>
              <a:uLnTx/>
              <a:uFillTx/>
              <a:latin typeface="Verdana" pitchFamily="34" charset="0"/>
              <a:ea typeface="ヒラギノ角ゴ Pro W3" charset="-128"/>
              <a:cs typeface="+mn-cs"/>
            </a:endParaRPr>
          </a:p>
        </p:txBody>
      </p:sp>
      <p:sp>
        <p:nvSpPr>
          <p:cNvPr id="5" name="Marcador de número de diapositiva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FE156-5558-C14B-AB29-24AD0FE9110C}" type="slidenum">
              <a:rPr kumimoji="0" lang="en-US" sz="1000" b="0" i="0" u="none" strike="noStrike" kern="1200" cap="none" spc="0" normalizeH="0" baseline="0" noProof="0" smtClean="0">
                <a:ln>
                  <a:noFill/>
                </a:ln>
                <a:solidFill>
                  <a:srgbClr val="898989"/>
                </a:solidFill>
                <a:effectLst/>
                <a:uLnTx/>
                <a:uFillTx/>
                <a:latin typeface="Verdana"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898989"/>
              </a:solidFill>
              <a:effectLst/>
              <a:uLnTx/>
              <a:uFillTx/>
              <a:latin typeface="Verdana" charset="0"/>
              <a:ea typeface="+mn-ea"/>
              <a:cs typeface="+mn-cs"/>
            </a:endParaRPr>
          </a:p>
        </p:txBody>
      </p:sp>
      <p:sp>
        <p:nvSpPr>
          <p:cNvPr id="3" name="CuadroTexto 2">
            <a:extLst>
              <a:ext uri="{FF2B5EF4-FFF2-40B4-BE49-F238E27FC236}">
                <a16:creationId xmlns:a16="http://schemas.microsoft.com/office/drawing/2014/main" id="{0796EA62-B898-481E-93AC-3377C14583A0}"/>
              </a:ext>
            </a:extLst>
          </p:cNvPr>
          <p:cNvSpPr txBox="1"/>
          <p:nvPr/>
        </p:nvSpPr>
        <p:spPr>
          <a:xfrm>
            <a:off x="200025" y="1320105"/>
            <a:ext cx="11791950" cy="2585323"/>
          </a:xfrm>
          <a:prstGeom prst="rect">
            <a:avLst/>
          </a:prstGeom>
          <a:noFill/>
        </p:spPr>
        <p:txBody>
          <a:bodyPr wrap="square" rtlCol="0">
            <a:spAutoFit/>
          </a:bodyPr>
          <a:lstStyle/>
          <a:p>
            <a:pPr marL="285750" indent="-285750">
              <a:buFontTx/>
              <a:buChar char="-"/>
            </a:pPr>
            <a:r>
              <a:rPr lang="es-CL" dirty="0"/>
              <a:t>11.850 Atenciones de Convenio SSI-Collahuasi-Corporación SER </a:t>
            </a:r>
          </a:p>
          <a:p>
            <a:r>
              <a:rPr lang="es-CL" dirty="0"/>
              <a:t>	- 2242 atenciones al 22/09/21 </a:t>
            </a:r>
          </a:p>
          <a:p>
            <a:r>
              <a:rPr lang="es-CL" dirty="0"/>
              <a:t>	- Se esperan 2000 aproximadas mensuales </a:t>
            </a:r>
          </a:p>
          <a:p>
            <a:endParaRPr lang="es-CL" dirty="0"/>
          </a:p>
          <a:p>
            <a:pPr marL="285750" indent="-285750">
              <a:buFontTx/>
              <a:buChar char="-"/>
            </a:pPr>
            <a:r>
              <a:rPr lang="es-CL" dirty="0"/>
              <a:t>Operativos </a:t>
            </a:r>
            <a:r>
              <a:rPr lang="es-CL" dirty="0" err="1"/>
              <a:t>Acrux</a:t>
            </a:r>
            <a:r>
              <a:rPr lang="es-CL" dirty="0"/>
              <a:t> </a:t>
            </a:r>
          </a:p>
          <a:p>
            <a:pPr marL="285750" indent="-285750">
              <a:buFontTx/>
              <a:buChar char="-"/>
            </a:pPr>
            <a:endParaRPr lang="es-CL" dirty="0"/>
          </a:p>
          <a:p>
            <a:pPr marL="285750" indent="-285750">
              <a:buFontTx/>
              <a:buChar char="-"/>
            </a:pPr>
            <a:endParaRPr lang="es-CL" dirty="0"/>
          </a:p>
          <a:p>
            <a:pPr marL="285750" indent="-285750">
              <a:buFontTx/>
              <a:buChar char="-"/>
            </a:pPr>
            <a:endParaRPr lang="es-CL" dirty="0"/>
          </a:p>
          <a:p>
            <a:pPr marL="285750" indent="-285750">
              <a:buFontTx/>
              <a:buChar char="-"/>
            </a:pPr>
            <a:r>
              <a:rPr lang="es-CL" dirty="0"/>
              <a:t>Fondos Asignados del Gobierno Regional</a:t>
            </a:r>
          </a:p>
        </p:txBody>
      </p:sp>
      <p:sp>
        <p:nvSpPr>
          <p:cNvPr id="10" name="CuadroTexto 9">
            <a:extLst>
              <a:ext uri="{FF2B5EF4-FFF2-40B4-BE49-F238E27FC236}">
                <a16:creationId xmlns:a16="http://schemas.microsoft.com/office/drawing/2014/main" id="{31ED34B7-0B14-4573-8467-CE98C87B793D}"/>
              </a:ext>
            </a:extLst>
          </p:cNvPr>
          <p:cNvSpPr txBox="1"/>
          <p:nvPr/>
        </p:nvSpPr>
        <p:spPr>
          <a:xfrm>
            <a:off x="276225" y="488475"/>
            <a:ext cx="5558367" cy="461665"/>
          </a:xfrm>
          <a:prstGeom prst="rect">
            <a:avLst/>
          </a:prstGeom>
          <a:noFill/>
        </p:spPr>
        <p:txBody>
          <a:bodyPr wrap="square" rtlCol="0">
            <a:spAutoFit/>
          </a:bodyPr>
          <a:lstStyle/>
          <a:p>
            <a:r>
              <a:rPr lang="es-CL" sz="2400" b="1" dirty="0"/>
              <a:t>Estrategias 2021 </a:t>
            </a:r>
          </a:p>
        </p:txBody>
      </p:sp>
      <p:pic>
        <p:nvPicPr>
          <p:cNvPr id="4098" name="Picture 2" descr="Uruguay: Así funciona la atención médica rural | Cluster Salud |  AméricaEconomía">
            <a:extLst>
              <a:ext uri="{FF2B5EF4-FFF2-40B4-BE49-F238E27FC236}">
                <a16:creationId xmlns:a16="http://schemas.microsoft.com/office/drawing/2014/main" id="{9B8E87A6-2CDE-4DB9-9B50-6319CFC9E4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9995" y="4437876"/>
            <a:ext cx="4557407" cy="18229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a 6">
            <a:extLst>
              <a:ext uri="{FF2B5EF4-FFF2-40B4-BE49-F238E27FC236}">
                <a16:creationId xmlns:a16="http://schemas.microsoft.com/office/drawing/2014/main" id="{19B030EA-01B5-4178-BAFA-2E58442013A3}"/>
              </a:ext>
            </a:extLst>
          </p:cNvPr>
          <p:cNvGraphicFramePr>
            <a:graphicFrameLocks noGrp="1"/>
          </p:cNvGraphicFramePr>
          <p:nvPr>
            <p:extLst>
              <p:ext uri="{D42A27DB-BD31-4B8C-83A1-F6EECF244321}">
                <p14:modId xmlns:p14="http://schemas.microsoft.com/office/powerpoint/2010/main" val="779813060"/>
              </p:ext>
            </p:extLst>
          </p:nvPr>
        </p:nvGraphicFramePr>
        <p:xfrm>
          <a:off x="2514600" y="2327146"/>
          <a:ext cx="2743200" cy="962025"/>
        </p:xfrm>
        <a:graphic>
          <a:graphicData uri="http://schemas.openxmlformats.org/drawingml/2006/table">
            <a:tbl>
              <a:tblPr/>
              <a:tblGrid>
                <a:gridCol w="1877427">
                  <a:extLst>
                    <a:ext uri="{9D8B030D-6E8A-4147-A177-3AD203B41FA5}">
                      <a16:colId xmlns:a16="http://schemas.microsoft.com/office/drawing/2014/main" val="3033839381"/>
                    </a:ext>
                  </a:extLst>
                </a:gridCol>
                <a:gridCol w="865773">
                  <a:extLst>
                    <a:ext uri="{9D8B030D-6E8A-4147-A177-3AD203B41FA5}">
                      <a16:colId xmlns:a16="http://schemas.microsoft.com/office/drawing/2014/main" val="2698164970"/>
                    </a:ext>
                  </a:extLst>
                </a:gridCol>
              </a:tblGrid>
              <a:tr h="190500">
                <a:tc>
                  <a:txBody>
                    <a:bodyPr/>
                    <a:lstStyle/>
                    <a:p>
                      <a:pPr algn="l" fontAlgn="b"/>
                      <a:endParaRPr lang="es-CL"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a:solidFill>
                            <a:srgbClr val="000000"/>
                          </a:solidFill>
                          <a:effectLst/>
                          <a:latin typeface="Calibri" panose="020F0502020204030204" pitchFamily="34" charset="0"/>
                        </a:rPr>
                        <a:t>Atenciones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8277415"/>
                  </a:ext>
                </a:extLst>
              </a:tr>
              <a:tr h="190500">
                <a:tc>
                  <a:txBody>
                    <a:bodyPr/>
                    <a:lstStyle/>
                    <a:p>
                      <a:pPr algn="l" fontAlgn="b"/>
                      <a:r>
                        <a:rPr lang="es-CL" sz="1100" b="0" i="0" u="none" strike="noStrike">
                          <a:solidFill>
                            <a:srgbClr val="000000"/>
                          </a:solidFill>
                          <a:effectLst/>
                          <a:latin typeface="Calibri" panose="020F0502020204030204" pitchFamily="34" charset="0"/>
                        </a:rPr>
                        <a:t>Consultas Otorrino</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100" b="0" i="0" u="none" strike="noStrike">
                          <a:solidFill>
                            <a:srgbClr val="000000"/>
                          </a:solidFill>
                          <a:effectLst/>
                          <a:latin typeface="Calibri" panose="020F0502020204030204" pitchFamily="34" charset="0"/>
                        </a:rPr>
                        <a:t>212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2408977"/>
                  </a:ext>
                </a:extLst>
              </a:tr>
              <a:tr h="190500">
                <a:tc>
                  <a:txBody>
                    <a:bodyPr/>
                    <a:lstStyle/>
                    <a:p>
                      <a:pPr algn="l" fontAlgn="b"/>
                      <a:r>
                        <a:rPr lang="es-CL" sz="1100" b="0" i="0" u="none" strike="noStrike">
                          <a:solidFill>
                            <a:srgbClr val="000000"/>
                          </a:solidFill>
                          <a:effectLst/>
                          <a:latin typeface="Calibri" panose="020F0502020204030204" pitchFamily="34" charset="0"/>
                        </a:rPr>
                        <a:t>Procedimientos Otorrino</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100" b="0" i="0" u="none" strike="noStrike">
                          <a:solidFill>
                            <a:srgbClr val="000000"/>
                          </a:solidFill>
                          <a:effectLst/>
                          <a:latin typeface="Calibri" panose="020F0502020204030204" pitchFamily="34" charset="0"/>
                        </a:rPr>
                        <a:t>105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3344850"/>
                  </a:ext>
                </a:extLst>
              </a:tr>
              <a:tr h="190500">
                <a:tc>
                  <a:txBody>
                    <a:bodyPr/>
                    <a:lstStyle/>
                    <a:p>
                      <a:pPr algn="l" fontAlgn="b"/>
                      <a:r>
                        <a:rPr lang="es-CL" sz="1100" b="0" i="0" u="none" strike="noStrike">
                          <a:solidFill>
                            <a:srgbClr val="000000"/>
                          </a:solidFill>
                          <a:effectLst/>
                          <a:latin typeface="Calibri" panose="020F0502020204030204" pitchFamily="34" charset="0"/>
                        </a:rPr>
                        <a:t>Consultas Reumatología</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100" b="0" i="0" u="none" strike="noStrike">
                          <a:solidFill>
                            <a:srgbClr val="000000"/>
                          </a:solidFill>
                          <a:effectLst/>
                          <a:latin typeface="Calibri" panose="020F0502020204030204" pitchFamily="34" charset="0"/>
                        </a:rPr>
                        <a:t>71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2774173"/>
                  </a:ext>
                </a:extLst>
              </a:tr>
              <a:tr h="200025">
                <a:tc>
                  <a:txBody>
                    <a:bodyPr/>
                    <a:lstStyle/>
                    <a:p>
                      <a:pPr algn="l" fontAlgn="b"/>
                      <a:endParaRPr lang="es-CL"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CL" sz="1100" b="0" i="0" u="none" strike="noStrike" dirty="0">
                          <a:solidFill>
                            <a:srgbClr val="000000"/>
                          </a:solidFill>
                          <a:effectLst/>
                          <a:latin typeface="Calibri" panose="020F0502020204030204" pitchFamily="34" charset="0"/>
                        </a:rPr>
                        <a:t>388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6564669"/>
                  </a:ext>
                </a:extLst>
              </a:tr>
            </a:tbl>
          </a:graphicData>
        </a:graphic>
      </p:graphicFrame>
    </p:spTree>
    <p:extLst>
      <p:ext uri="{BB962C8B-B14F-4D97-AF65-F5344CB8AC3E}">
        <p14:creationId xmlns:p14="http://schemas.microsoft.com/office/powerpoint/2010/main" val="85493876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11227</TotalTime>
  <Words>707</Words>
  <Application>Microsoft Office PowerPoint</Application>
  <PresentationFormat>Panorámica</PresentationFormat>
  <Paragraphs>311</Paragraphs>
  <Slides>14</Slides>
  <Notes>1</Notes>
  <HiddenSlides>0</HiddenSlides>
  <MMClips>0</MMClips>
  <ScaleCrop>false</ScaleCrop>
  <HeadingPairs>
    <vt:vector size="6" baseType="variant">
      <vt:variant>
        <vt:lpstr>Fuentes usadas</vt:lpstr>
      </vt:variant>
      <vt:variant>
        <vt:i4>5</vt:i4>
      </vt:variant>
      <vt:variant>
        <vt:lpstr>Tema</vt:lpstr>
      </vt:variant>
      <vt:variant>
        <vt:i4>4</vt:i4>
      </vt:variant>
      <vt:variant>
        <vt:lpstr>Títulos de diapositiva</vt:lpstr>
      </vt:variant>
      <vt:variant>
        <vt:i4>14</vt:i4>
      </vt:variant>
    </vt:vector>
  </HeadingPairs>
  <TitlesOfParts>
    <vt:vector size="23" baseType="lpstr">
      <vt:lpstr>Arial</vt:lpstr>
      <vt:lpstr>Avenir Book</vt:lpstr>
      <vt:lpstr>Calibri</vt:lpstr>
      <vt:lpstr>Garamond</vt:lpstr>
      <vt:lpstr>Verdana</vt:lpstr>
      <vt:lpstr>1_Office Theme</vt:lpstr>
      <vt:lpstr>2_Office Theme</vt:lpstr>
      <vt:lpstr>Office Theme</vt:lpstr>
      <vt:lpstr>3_Office Theme</vt:lpstr>
      <vt:lpstr>Presentación de PowerPoint</vt:lpstr>
      <vt:lpstr>Retraso por Servicio de Salud– Corte 31 de julio 2021</vt:lpstr>
      <vt:lpstr>Retrasadas GES, Corte Julio  Servicio de Salud Iquique 2021</vt:lpstr>
      <vt:lpstr>Garantías Retrasadas según tipo al 31 de julio 2021 Servicio de Salud Iquique</vt:lpstr>
      <vt:lpstr>GES Servicio de Salud Iquique (pandemia) – Corte 31 Julio 2021</vt:lpstr>
      <vt:lpstr>Vencimiento por Problema de Salud, corte 31 Julio 2021 Servicio de Salud Iquique</vt:lpstr>
      <vt:lpstr> </vt:lpstr>
      <vt:lpstr>Consulta Nueva de Especialidad Médica  </vt:lpstr>
      <vt:lpstr>Consulta Nueva de Especialidad Médica  </vt:lpstr>
      <vt:lpstr>Consulta Nueva de Especialidad Odontológica </vt:lpstr>
      <vt:lpstr>Consulta Nueva de Especialidad Odontológica </vt:lpstr>
      <vt:lpstr>Lista de Espera Quirúrgica </vt:lpstr>
      <vt:lpstr>Lista de Espera Quirúrgica </vt:lpstr>
      <vt:lpstr>Estrategias Transversales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Diego Carrillo</dc:creator>
  <cp:lastModifiedBy>Diego Carrillo Lioi</cp:lastModifiedBy>
  <cp:revision>19</cp:revision>
  <dcterms:created xsi:type="dcterms:W3CDTF">2021-07-23T19:11:54Z</dcterms:created>
  <dcterms:modified xsi:type="dcterms:W3CDTF">2021-09-27T13:22:08Z</dcterms:modified>
</cp:coreProperties>
</file>